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0" r:id="rId7"/>
    <p:sldId id="261" r:id="rId8"/>
    <p:sldId id="263" r:id="rId9"/>
    <p:sldId id="266" r:id="rId10"/>
    <p:sldId id="269" r:id="rId11"/>
    <p:sldId id="270" r:id="rId12"/>
    <p:sldId id="265" r:id="rId13"/>
    <p:sldId id="2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800000"/>
    <a:srgbClr val="FFD243"/>
    <a:srgbClr val="FFE697"/>
    <a:srgbClr val="FFD44B"/>
    <a:srgbClr val="FFD85B"/>
    <a:srgbClr val="FFD85D"/>
    <a:srgbClr val="FFD653"/>
    <a:srgbClr val="FFD13F"/>
    <a:srgbClr val="BC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9"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2" Type="http://schemas.openxmlformats.org/officeDocument/2006/relationships/oleObject" Target="file:///C:\Users\Marc\Documents\Pacific%20Dell%20My%20Documents\Oil\IAEE%20Podcast\Slides%20with%20Voiceover\WTISPLC.xlsb"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c\Documents\Pacific%20Dell%20My%20Documents\Oil\IAEE%20Podcast\Slides%20with%20Voiceover\Crude_Oil_Production_OPEC%20and%20Saudi%20v2.xlsb"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oleObject" Target="file:///C:\Users\Marc\Documents\Pacific%20Dell%20My%20Documents\Oil\OPEC%20and%20Technological%20Change\Extrapolation%20of%20Elasticity%20v9.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500" baseline="0"/>
            </a:pPr>
            <a:r>
              <a:rPr lang="en-US" sz="2500" baseline="0" dirty="0">
                <a:ln>
                  <a:solidFill>
                    <a:srgbClr val="000000"/>
                  </a:solidFill>
                </a:ln>
                <a:solidFill>
                  <a:srgbClr val="BC8F00"/>
                </a:solidFill>
              </a:rPr>
              <a:t>WTI; 2020$/</a:t>
            </a:r>
            <a:r>
              <a:rPr lang="en-US" sz="2500" baseline="0" dirty="0" err="1">
                <a:ln>
                  <a:solidFill>
                    <a:srgbClr val="000000"/>
                  </a:solidFill>
                </a:ln>
                <a:solidFill>
                  <a:srgbClr val="BC8F00"/>
                </a:solidFill>
              </a:rPr>
              <a:t>bbl</a:t>
            </a:r>
            <a:endParaRPr lang="en-US" sz="2500" baseline="0" dirty="0">
              <a:ln>
                <a:solidFill>
                  <a:srgbClr val="000000"/>
                </a:solidFill>
              </a:ln>
              <a:solidFill>
                <a:srgbClr val="BC8F00"/>
              </a:solidFill>
            </a:endParaRPr>
          </a:p>
        </c:rich>
      </c:tx>
      <c:layout>
        <c:manualLayout>
          <c:xMode val="edge"/>
          <c:yMode val="edge"/>
          <c:x val="9.7059245511102413E-2"/>
          <c:y val="0.13888892070870626"/>
        </c:manualLayout>
      </c:layout>
      <c:overlay val="1"/>
    </c:title>
    <c:autoTitleDeleted val="0"/>
    <c:plotArea>
      <c:layout/>
      <c:lineChart>
        <c:grouping val="standard"/>
        <c:varyColors val="0"/>
        <c:ser>
          <c:idx val="1"/>
          <c:order val="0"/>
          <c:tx>
            <c:v>Sisters &amp; TRR</c:v>
          </c:tx>
          <c:spPr>
            <a:ln w="50800">
              <a:solidFill>
                <a:srgbClr val="FFFF00"/>
              </a:solidFill>
            </a:ln>
          </c:spPr>
          <c:marker>
            <c:symbol val="none"/>
          </c:marker>
          <c:val>
            <c:numRef>
              <c:f>'FRED Graph'!$C$24:$C$904</c:f>
              <c:numCache>
                <c:formatCode>#,##0.00</c:formatCode>
                <c:ptCount val="881"/>
                <c:pt idx="0">
                  <c:v>19.391266759776542</c:v>
                </c:pt>
                <c:pt idx="1">
                  <c:v>19.265698889916749</c:v>
                </c:pt>
                <c:pt idx="2">
                  <c:v>18.93292772727273</c:v>
                </c:pt>
                <c:pt idx="3">
                  <c:v>21.854675833333342</c:v>
                </c:pt>
                <c:pt idx="4">
                  <c:v>21.904458694001526</c:v>
                </c:pt>
                <c:pt idx="5">
                  <c:v>21.775492225241553</c:v>
                </c:pt>
                <c:pt idx="6">
                  <c:v>21.628559079322244</c:v>
                </c:pt>
                <c:pt idx="7">
                  <c:v>21.464413764880963</c:v>
                </c:pt>
                <c:pt idx="8">
                  <c:v>21.050913674839471</c:v>
                </c:pt>
                <c:pt idx="9">
                  <c:v>20.986593990979202</c:v>
                </c:pt>
                <c:pt idx="10">
                  <c:v>23.080036209887258</c:v>
                </c:pt>
                <c:pt idx="11">
                  <c:v>22.734969457496803</c:v>
                </c:pt>
                <c:pt idx="12">
                  <c:v>27.90466856700451</c:v>
                </c:pt>
                <c:pt idx="13">
                  <c:v>27.916457611604002</c:v>
                </c:pt>
                <c:pt idx="14">
                  <c:v>28.118406453900715</c:v>
                </c:pt>
                <c:pt idx="15">
                  <c:v>27.74066127903723</c:v>
                </c:pt>
                <c:pt idx="16">
                  <c:v>27.521139178120229</c:v>
                </c:pt>
                <c:pt idx="17">
                  <c:v>27.361596342305045</c:v>
                </c:pt>
                <c:pt idx="18">
                  <c:v>27.081252117486347</c:v>
                </c:pt>
                <c:pt idx="19">
                  <c:v>27.047996384227048</c:v>
                </c:pt>
                <c:pt idx="20">
                  <c:v>27.125720511767931</c:v>
                </c:pt>
                <c:pt idx="21">
                  <c:v>27.181511792129445</c:v>
                </c:pt>
                <c:pt idx="22">
                  <c:v>27.350271178256076</c:v>
                </c:pt>
                <c:pt idx="23">
                  <c:v>27.475365973665976</c:v>
                </c:pt>
                <c:pt idx="24">
                  <c:v>27.521139178120229</c:v>
                </c:pt>
                <c:pt idx="25">
                  <c:v>27.636242227798693</c:v>
                </c:pt>
                <c:pt idx="26">
                  <c:v>27.636242227798693</c:v>
                </c:pt>
                <c:pt idx="27">
                  <c:v>27.624688614827203</c:v>
                </c:pt>
                <c:pt idx="28">
                  <c:v>27.636242227798693</c:v>
                </c:pt>
                <c:pt idx="29">
                  <c:v>27.624688614827203</c:v>
                </c:pt>
                <c:pt idx="30">
                  <c:v>27.881120323488052</c:v>
                </c:pt>
                <c:pt idx="31">
                  <c:v>27.881120323488052</c:v>
                </c:pt>
                <c:pt idx="32">
                  <c:v>27.822423228070182</c:v>
                </c:pt>
                <c:pt idx="33">
                  <c:v>27.916457611604002</c:v>
                </c:pt>
                <c:pt idx="34">
                  <c:v>27.881120323488052</c:v>
                </c:pt>
                <c:pt idx="35">
                  <c:v>27.987401595369199</c:v>
                </c:pt>
                <c:pt idx="36">
                  <c:v>28.106446264001139</c:v>
                </c:pt>
                <c:pt idx="37">
                  <c:v>27.987401595369199</c:v>
                </c:pt>
                <c:pt idx="38">
                  <c:v>27.951884588268477</c:v>
                </c:pt>
                <c:pt idx="39">
                  <c:v>27.94006560958422</c:v>
                </c:pt>
                <c:pt idx="40">
                  <c:v>27.799013532463896</c:v>
                </c:pt>
                <c:pt idx="41">
                  <c:v>27.670961125069798</c:v>
                </c:pt>
                <c:pt idx="42">
                  <c:v>27.452536421548267</c:v>
                </c:pt>
                <c:pt idx="43">
                  <c:v>27.305064118457306</c:v>
                </c:pt>
                <c:pt idx="44">
                  <c:v>27.148009517940295</c:v>
                </c:pt>
                <c:pt idx="45">
                  <c:v>26.970716394557829</c:v>
                </c:pt>
                <c:pt idx="46">
                  <c:v>26.861079336043364</c:v>
                </c:pt>
                <c:pt idx="47">
                  <c:v>26.452464037896988</c:v>
                </c:pt>
                <c:pt idx="48">
                  <c:v>26.035561531389551</c:v>
                </c:pt>
                <c:pt idx="49">
                  <c:v>25.581980320041303</c:v>
                </c:pt>
                <c:pt idx="50">
                  <c:v>25.53255609222051</c:v>
                </c:pt>
                <c:pt idx="51">
                  <c:v>25.4931539994856</c:v>
                </c:pt>
                <c:pt idx="52">
                  <c:v>25.42449217647814</c:v>
                </c:pt>
                <c:pt idx="53">
                  <c:v>25.483322470754601</c:v>
                </c:pt>
                <c:pt idx="54">
                  <c:v>25.502993117200571</c:v>
                </c:pt>
                <c:pt idx="55">
                  <c:v>25.552302848672344</c:v>
                </c:pt>
                <c:pt idx="56">
                  <c:v>25.385422653348705</c:v>
                </c:pt>
                <c:pt idx="57">
                  <c:v>25.259271852701328</c:v>
                </c:pt>
                <c:pt idx="58">
                  <c:v>25.105720048125637</c:v>
                </c:pt>
                <c:pt idx="59">
                  <c:v>24.963451139654961</c:v>
                </c:pt>
                <c:pt idx="60">
                  <c:v>24.982327095148083</c:v>
                </c:pt>
                <c:pt idx="61">
                  <c:v>25.020164773444407</c:v>
                </c:pt>
                <c:pt idx="62">
                  <c:v>25.03912662624732</c:v>
                </c:pt>
                <c:pt idx="63">
                  <c:v>24.972885550516505</c:v>
                </c:pt>
                <c:pt idx="64">
                  <c:v>24.963451139654961</c:v>
                </c:pt>
                <c:pt idx="65">
                  <c:v>24.906994031913559</c:v>
                </c:pt>
                <c:pt idx="66">
                  <c:v>24.766962206396805</c:v>
                </c:pt>
                <c:pt idx="67">
                  <c:v>24.757682715124268</c:v>
                </c:pt>
                <c:pt idx="68">
                  <c:v>24.813464200776071</c:v>
                </c:pt>
                <c:pt idx="69">
                  <c:v>24.757682715124268</c:v>
                </c:pt>
                <c:pt idx="70">
                  <c:v>24.757682715124268</c:v>
                </c:pt>
                <c:pt idx="71">
                  <c:v>24.739144577561465</c:v>
                </c:pt>
                <c:pt idx="72">
                  <c:v>24.804149837337341</c:v>
                </c:pt>
                <c:pt idx="73">
                  <c:v>24.850791713676827</c:v>
                </c:pt>
                <c:pt idx="74">
                  <c:v>24.813464200776071</c:v>
                </c:pt>
                <c:pt idx="75">
                  <c:v>24.757682715124268</c:v>
                </c:pt>
                <c:pt idx="76">
                  <c:v>24.748410174781529</c:v>
                </c:pt>
                <c:pt idx="77">
                  <c:v>27.084834142697055</c:v>
                </c:pt>
                <c:pt idx="78">
                  <c:v>27.064614035087725</c:v>
                </c:pt>
                <c:pt idx="79">
                  <c:v>27.004134450651772</c:v>
                </c:pt>
                <c:pt idx="80">
                  <c:v>26.963964670881374</c:v>
                </c:pt>
                <c:pt idx="81">
                  <c:v>26.903933580705015</c:v>
                </c:pt>
                <c:pt idx="82">
                  <c:v>27.004134450651772</c:v>
                </c:pt>
                <c:pt idx="83">
                  <c:v>26.98403461109044</c:v>
                </c:pt>
                <c:pt idx="84">
                  <c:v>26.913920193021532</c:v>
                </c:pt>
                <c:pt idx="85">
                  <c:v>26.86406113375325</c:v>
                </c:pt>
                <c:pt idx="86">
                  <c:v>26.923914222057189</c:v>
                </c:pt>
                <c:pt idx="87">
                  <c:v>26.994080789277742</c:v>
                </c:pt>
                <c:pt idx="88">
                  <c:v>26.923914222057189</c:v>
                </c:pt>
                <c:pt idx="89">
                  <c:v>26.913920193021532</c:v>
                </c:pt>
                <c:pt idx="90">
                  <c:v>26.994080789277742</c:v>
                </c:pt>
                <c:pt idx="91">
                  <c:v>27.004134450651772</c:v>
                </c:pt>
                <c:pt idx="92">
                  <c:v>27.044424095486765</c:v>
                </c:pt>
                <c:pt idx="93">
                  <c:v>27.135516841317372</c:v>
                </c:pt>
                <c:pt idx="94">
                  <c:v>27.074720313666919</c:v>
                </c:pt>
                <c:pt idx="95">
                  <c:v>27.084834142697055</c:v>
                </c:pt>
                <c:pt idx="96">
                  <c:v>27.084834142697055</c:v>
                </c:pt>
                <c:pt idx="97">
                  <c:v>27.034340417598813</c:v>
                </c:pt>
                <c:pt idx="98">
                  <c:v>27.064614035087725</c:v>
                </c:pt>
                <c:pt idx="99">
                  <c:v>27.064614035087725</c:v>
                </c:pt>
                <c:pt idx="100">
                  <c:v>27.084834142697055</c:v>
                </c:pt>
                <c:pt idx="101">
                  <c:v>27.145676151254214</c:v>
                </c:pt>
                <c:pt idx="102">
                  <c:v>27.094955530642753</c:v>
                </c:pt>
                <c:pt idx="103">
                  <c:v>27.135516841317372</c:v>
                </c:pt>
                <c:pt idx="104">
                  <c:v>27.004134450651772</c:v>
                </c:pt>
                <c:pt idx="105">
                  <c:v>27.034340417598813</c:v>
                </c:pt>
                <c:pt idx="106">
                  <c:v>26.9739959077381</c:v>
                </c:pt>
                <c:pt idx="107">
                  <c:v>26.98403461109044</c:v>
                </c:pt>
                <c:pt idx="108">
                  <c:v>27.024264256429376</c:v>
                </c:pt>
                <c:pt idx="109">
                  <c:v>26.994080789277742</c:v>
                </c:pt>
                <c:pt idx="110">
                  <c:v>26.963964670881374</c:v>
                </c:pt>
                <c:pt idx="111">
                  <c:v>26.923914222057189</c:v>
                </c:pt>
                <c:pt idx="112">
                  <c:v>26.824306696263413</c:v>
                </c:pt>
                <c:pt idx="113">
                  <c:v>26.705746224677721</c:v>
                </c:pt>
                <c:pt idx="114">
                  <c:v>26.568743495786009</c:v>
                </c:pt>
                <c:pt idx="115">
                  <c:v>26.549286341999274</c:v>
                </c:pt>
                <c:pt idx="116">
                  <c:v>26.510457404021942</c:v>
                </c:pt>
                <c:pt idx="117">
                  <c:v>26.356270810614326</c:v>
                </c:pt>
                <c:pt idx="118">
                  <c:v>26.356270810614326</c:v>
                </c:pt>
                <c:pt idx="119">
                  <c:v>26.241802750633376</c:v>
                </c:pt>
                <c:pt idx="120">
                  <c:v>26.203867365377668</c:v>
                </c:pt>
                <c:pt idx="121">
                  <c:v>28.393506055155878</c:v>
                </c:pt>
                <c:pt idx="122">
                  <c:v>28.332357083034225</c:v>
                </c:pt>
                <c:pt idx="123">
                  <c:v>28.261348669292282</c:v>
                </c:pt>
                <c:pt idx="124">
                  <c:v>28.190695297619051</c:v>
                </c:pt>
                <c:pt idx="125">
                  <c:v>28.080379520929686</c:v>
                </c:pt>
                <c:pt idx="126">
                  <c:v>28.000690611327897</c:v>
                </c:pt>
                <c:pt idx="127">
                  <c:v>27.911579502593121</c:v>
                </c:pt>
                <c:pt idx="128">
                  <c:v>27.872156367702452</c:v>
                </c:pt>
                <c:pt idx="129">
                  <c:v>27.872156367702452</c:v>
                </c:pt>
                <c:pt idx="130">
                  <c:v>27.783860201806881</c:v>
                </c:pt>
                <c:pt idx="131">
                  <c:v>27.093133122585186</c:v>
                </c:pt>
                <c:pt idx="132">
                  <c:v>27.560735626163876</c:v>
                </c:pt>
                <c:pt idx="133">
                  <c:v>27.503117363530784</c:v>
                </c:pt>
                <c:pt idx="134">
                  <c:v>27.341166204826237</c:v>
                </c:pt>
                <c:pt idx="135">
                  <c:v>27.275033460032255</c:v>
                </c:pt>
                <c:pt idx="136">
                  <c:v>27.275033460032255</c:v>
                </c:pt>
                <c:pt idx="137">
                  <c:v>27.303336849994238</c:v>
                </c:pt>
                <c:pt idx="138">
                  <c:v>27.322238433137191</c:v>
                </c:pt>
                <c:pt idx="139">
                  <c:v>27.275033460032255</c:v>
                </c:pt>
                <c:pt idx="140">
                  <c:v>27.303336849994238</c:v>
                </c:pt>
                <c:pt idx="141">
                  <c:v>27.303336849994238</c:v>
                </c:pt>
                <c:pt idx="142">
                  <c:v>26.643920552677038</c:v>
                </c:pt>
                <c:pt idx="143">
                  <c:v>26.625526406627554</c:v>
                </c:pt>
                <c:pt idx="144">
                  <c:v>26.588814201999316</c:v>
                </c:pt>
                <c:pt idx="145">
                  <c:v>26.597982758620699</c:v>
                </c:pt>
                <c:pt idx="146">
                  <c:v>26.359271142561276</c:v>
                </c:pt>
                <c:pt idx="147">
                  <c:v>26.350175465838515</c:v>
                </c:pt>
                <c:pt idx="148">
                  <c:v>26.295732954545461</c:v>
                </c:pt>
                <c:pt idx="149">
                  <c:v>26.232500343524567</c:v>
                </c:pt>
                <c:pt idx="150">
                  <c:v>26.196503773584912</c:v>
                </c:pt>
                <c:pt idx="151">
                  <c:v>26.169571110349562</c:v>
                </c:pt>
                <c:pt idx="152">
                  <c:v>26.106943076923084</c:v>
                </c:pt>
                <c:pt idx="153">
                  <c:v>26.0179926746167</c:v>
                </c:pt>
                <c:pt idx="154">
                  <c:v>26.0179926746167</c:v>
                </c:pt>
                <c:pt idx="155">
                  <c:v>25.96491278476709</c:v>
                </c:pt>
                <c:pt idx="156">
                  <c:v>26.00027528089888</c:v>
                </c:pt>
                <c:pt idx="157">
                  <c:v>25.96491278476709</c:v>
                </c:pt>
                <c:pt idx="158">
                  <c:v>25.96491278476709</c:v>
                </c:pt>
                <c:pt idx="159">
                  <c:v>25.850646073121197</c:v>
                </c:pt>
                <c:pt idx="160">
                  <c:v>25.824419513019958</c:v>
                </c:pt>
                <c:pt idx="161">
                  <c:v>25.789533434650462</c:v>
                </c:pt>
                <c:pt idx="162">
                  <c:v>25.841897969543151</c:v>
                </c:pt>
                <c:pt idx="163">
                  <c:v>25.789533434650462</c:v>
                </c:pt>
                <c:pt idx="164">
                  <c:v>25.789533434650462</c:v>
                </c:pt>
                <c:pt idx="165">
                  <c:v>25.668170924369754</c:v>
                </c:pt>
                <c:pt idx="166">
                  <c:v>25.642313129617197</c:v>
                </c:pt>
                <c:pt idx="167">
                  <c:v>25.616507380073809</c:v>
                </c:pt>
                <c:pt idx="168">
                  <c:v>25.590753518766761</c:v>
                </c:pt>
                <c:pt idx="169">
                  <c:v>25.590753518766761</c:v>
                </c:pt>
                <c:pt idx="170">
                  <c:v>25.590753518766761</c:v>
                </c:pt>
                <c:pt idx="171">
                  <c:v>25.616507380073809</c:v>
                </c:pt>
                <c:pt idx="172">
                  <c:v>25.590753518766761</c:v>
                </c:pt>
                <c:pt idx="173">
                  <c:v>25.590753518766761</c:v>
                </c:pt>
                <c:pt idx="174">
                  <c:v>25.522329044117651</c:v>
                </c:pt>
                <c:pt idx="175">
                  <c:v>25.505280060120246</c:v>
                </c:pt>
                <c:pt idx="176">
                  <c:v>25.471250333555709</c:v>
                </c:pt>
                <c:pt idx="177">
                  <c:v>25.471250333555709</c:v>
                </c:pt>
                <c:pt idx="178">
                  <c:v>25.471250333555709</c:v>
                </c:pt>
                <c:pt idx="179">
                  <c:v>25.445787570809735</c:v>
                </c:pt>
                <c:pt idx="180">
                  <c:v>25.420375665778966</c:v>
                </c:pt>
                <c:pt idx="181">
                  <c:v>25.36127814679509</c:v>
                </c:pt>
                <c:pt idx="182">
                  <c:v>25.310841398740475</c:v>
                </c:pt>
                <c:pt idx="183">
                  <c:v>25.277328202581931</c:v>
                </c:pt>
                <c:pt idx="184">
                  <c:v>25.252251488095244</c:v>
                </c:pt>
                <c:pt idx="185">
                  <c:v>25.277328202581931</c:v>
                </c:pt>
                <c:pt idx="186">
                  <c:v>25.268963765718073</c:v>
                </c:pt>
                <c:pt idx="187">
                  <c:v>25.218893163804495</c:v>
                </c:pt>
                <c:pt idx="188">
                  <c:v>25.10282988165681</c:v>
                </c:pt>
                <c:pt idx="189">
                  <c:v>25.13588166556946</c:v>
                </c:pt>
                <c:pt idx="190">
                  <c:v>25.13588166556946</c:v>
                </c:pt>
                <c:pt idx="191">
                  <c:v>25.13588166556946</c:v>
                </c:pt>
                <c:pt idx="192">
                  <c:v>25.086336563731937</c:v>
                </c:pt>
                <c:pt idx="193">
                  <c:v>25.053414862204729</c:v>
                </c:pt>
                <c:pt idx="194">
                  <c:v>25.028780235988204</c:v>
                </c:pt>
                <c:pt idx="195">
                  <c:v>25.053414862204729</c:v>
                </c:pt>
                <c:pt idx="196">
                  <c:v>25.028780235988204</c:v>
                </c:pt>
                <c:pt idx="197">
                  <c:v>24.947013557660902</c:v>
                </c:pt>
                <c:pt idx="198">
                  <c:v>24.881983870967748</c:v>
                </c:pt>
                <c:pt idx="199">
                  <c:v>24.833433658536592</c:v>
                </c:pt>
                <c:pt idx="200">
                  <c:v>24.857685058593756</c:v>
                </c:pt>
                <c:pt idx="201">
                  <c:v>24.833433658536592</c:v>
                </c:pt>
                <c:pt idx="202">
                  <c:v>24.809229532163748</c:v>
                </c:pt>
                <c:pt idx="203">
                  <c:v>24.728888762953375</c:v>
                </c:pt>
                <c:pt idx="204">
                  <c:v>24.680933581124762</c:v>
                </c:pt>
                <c:pt idx="205">
                  <c:v>24.704887900355878</c:v>
                </c:pt>
                <c:pt idx="206">
                  <c:v>24.680933581124762</c:v>
                </c:pt>
                <c:pt idx="207">
                  <c:v>24.672959127625209</c:v>
                </c:pt>
                <c:pt idx="208">
                  <c:v>24.649066655907042</c:v>
                </c:pt>
                <c:pt idx="209">
                  <c:v>24.62522041277008</c:v>
                </c:pt>
                <c:pt idx="210">
                  <c:v>24.202849559424035</c:v>
                </c:pt>
                <c:pt idx="211">
                  <c:v>24.179465163714443</c:v>
                </c:pt>
                <c:pt idx="212">
                  <c:v>24.156125911625921</c:v>
                </c:pt>
                <c:pt idx="213">
                  <c:v>24.125076906598121</c:v>
                </c:pt>
                <c:pt idx="214">
                  <c:v>24.055507636441316</c:v>
                </c:pt>
                <c:pt idx="215">
                  <c:v>24.024716586666674</c:v>
                </c:pt>
                <c:pt idx="216">
                  <c:v>24.001674978687131</c:v>
                </c:pt>
                <c:pt idx="217">
                  <c:v>24.001674978687131</c:v>
                </c:pt>
                <c:pt idx="218">
                  <c:v>23.978677525817105</c:v>
                </c:pt>
                <c:pt idx="219">
                  <c:v>23.925187805396224</c:v>
                </c:pt>
                <c:pt idx="220">
                  <c:v>23.849186573485817</c:v>
                </c:pt>
                <c:pt idx="221">
                  <c:v>23.751103870083313</c:v>
                </c:pt>
                <c:pt idx="222">
                  <c:v>23.773666666666674</c:v>
                </c:pt>
                <c:pt idx="223">
                  <c:v>23.796272371896467</c:v>
                </c:pt>
                <c:pt idx="224">
                  <c:v>23.743592452034584</c:v>
                </c:pt>
                <c:pt idx="225">
                  <c:v>23.721086677198532</c:v>
                </c:pt>
                <c:pt idx="226">
                  <c:v>23.64637459317586</c:v>
                </c:pt>
                <c:pt idx="227">
                  <c:v>23.572131658817376</c:v>
                </c:pt>
                <c:pt idx="228">
                  <c:v>23.549949602676712</c:v>
                </c:pt>
                <c:pt idx="229">
                  <c:v>23.403129467996681</c:v>
                </c:pt>
                <c:pt idx="230">
                  <c:v>23.330403770457849</c:v>
                </c:pt>
                <c:pt idx="231">
                  <c:v>23.258128665840566</c:v>
                </c:pt>
                <c:pt idx="232">
                  <c:v>23.207801957753741</c:v>
                </c:pt>
                <c:pt idx="233">
                  <c:v>23.186299979411164</c:v>
                </c:pt>
                <c:pt idx="234">
                  <c:v>23.136283307652803</c:v>
                </c:pt>
                <c:pt idx="235">
                  <c:v>22.994560285860139</c:v>
                </c:pt>
                <c:pt idx="236">
                  <c:v>23.316888091603058</c:v>
                </c:pt>
                <c:pt idx="237">
                  <c:v>23.245908219178087</c:v>
                </c:pt>
                <c:pt idx="238">
                  <c:v>23.224698448905112</c:v>
                </c:pt>
                <c:pt idx="239">
                  <c:v>23.196478888213857</c:v>
                </c:pt>
                <c:pt idx="240">
                  <c:v>23.210580091185417</c:v>
                </c:pt>
                <c:pt idx="241">
                  <c:v>23.373984848484856</c:v>
                </c:pt>
                <c:pt idx="242">
                  <c:v>23.373984848484856</c:v>
                </c:pt>
                <c:pt idx="243">
                  <c:v>23.303368580060429</c:v>
                </c:pt>
                <c:pt idx="244">
                  <c:v>23.303368580060429</c:v>
                </c:pt>
                <c:pt idx="245">
                  <c:v>23.163408408408419</c:v>
                </c:pt>
                <c:pt idx="246">
                  <c:v>23.094056886227552</c:v>
                </c:pt>
                <c:pt idx="247">
                  <c:v>23.562372189054731</c:v>
                </c:pt>
                <c:pt idx="248">
                  <c:v>23.492246081349208</c:v>
                </c:pt>
                <c:pt idx="249">
                  <c:v>23.422536152324433</c:v>
                </c:pt>
                <c:pt idx="250">
                  <c:v>23.284350098328421</c:v>
                </c:pt>
                <c:pt idx="251">
                  <c:v>23.215866715686278</c:v>
                </c:pt>
                <c:pt idx="252">
                  <c:v>23.147784995112417</c:v>
                </c:pt>
                <c:pt idx="253">
                  <c:v>23.080101413255363</c:v>
                </c:pt>
                <c:pt idx="254">
                  <c:v>23.01281248785229</c:v>
                </c:pt>
                <c:pt idx="255">
                  <c:v>22.945914777131787</c:v>
                </c:pt>
                <c:pt idx="256">
                  <c:v>22.879404879227057</c:v>
                </c:pt>
                <c:pt idx="257">
                  <c:v>22.747535110470704</c:v>
                </c:pt>
                <c:pt idx="258">
                  <c:v>22.617176743075458</c:v>
                </c:pt>
                <c:pt idx="259">
                  <c:v>22.552556238095242</c:v>
                </c:pt>
                <c:pt idx="260">
                  <c:v>22.488303941120609</c:v>
                </c:pt>
                <c:pt idx="261">
                  <c:v>22.360891454202083</c:v>
                </c:pt>
                <c:pt idx="262">
                  <c:v>22.297725094161962</c:v>
                </c:pt>
                <c:pt idx="263">
                  <c:v>22.172456975655432</c:v>
                </c:pt>
                <c:pt idx="264">
                  <c:v>22.110349253034549</c:v>
                </c:pt>
                <c:pt idx="265">
                  <c:v>22.048588500931103</c:v>
                </c:pt>
                <c:pt idx="266">
                  <c:v>23.147367266851344</c:v>
                </c:pt>
                <c:pt idx="267">
                  <c:v>23.72813613406796</c:v>
                </c:pt>
                <c:pt idx="268">
                  <c:v>23.662948946886452</c:v>
                </c:pt>
                <c:pt idx="269">
                  <c:v>23.533643214936252</c:v>
                </c:pt>
                <c:pt idx="270">
                  <c:v>23.405742980072471</c:v>
                </c:pt>
                <c:pt idx="271">
                  <c:v>23.342312782294496</c:v>
                </c:pt>
                <c:pt idx="272">
                  <c:v>23.216478212039537</c:v>
                </c:pt>
                <c:pt idx="273">
                  <c:v>23.091993074173377</c:v>
                </c:pt>
                <c:pt idx="274">
                  <c:v>22.968835777777784</c:v>
                </c:pt>
                <c:pt idx="275">
                  <c:v>22.846985190097261</c:v>
                </c:pt>
                <c:pt idx="276">
                  <c:v>22.726420624450313</c:v>
                </c:pt>
                <c:pt idx="277">
                  <c:v>22.607121828521439</c:v>
                </c:pt>
                <c:pt idx="278">
                  <c:v>22.489068973020025</c:v>
                </c:pt>
                <c:pt idx="279">
                  <c:v>22.372242640692644</c:v>
                </c:pt>
                <c:pt idx="280">
                  <c:v>22.314283462867017</c:v>
                </c:pt>
                <c:pt idx="281">
                  <c:v>22.199261383161517</c:v>
                </c:pt>
                <c:pt idx="282">
                  <c:v>21.877809468723228</c:v>
                </c:pt>
                <c:pt idx="283">
                  <c:v>21.821712521367527</c:v>
                </c:pt>
                <c:pt idx="284">
                  <c:v>21.710377253401365</c:v>
                </c:pt>
                <c:pt idx="285">
                  <c:v>21.600172292724203</c:v>
                </c:pt>
                <c:pt idx="286">
                  <c:v>21.491080513468017</c:v>
                </c:pt>
                <c:pt idx="287">
                  <c:v>22.998121775544394</c:v>
                </c:pt>
                <c:pt idx="288">
                  <c:v>22.940482372598169</c:v>
                </c:pt>
                <c:pt idx="289">
                  <c:v>22.940482372598169</c:v>
                </c:pt>
                <c:pt idx="290">
                  <c:v>22.883131166666672</c:v>
                </c:pt>
                <c:pt idx="291">
                  <c:v>22.826066001662515</c:v>
                </c:pt>
                <c:pt idx="292">
                  <c:v>22.712785277088511</c:v>
                </c:pt>
                <c:pt idx="293">
                  <c:v>22.6006233744856</c:v>
                </c:pt>
                <c:pt idx="294">
                  <c:v>22.544956814449922</c:v>
                </c:pt>
                <c:pt idx="295">
                  <c:v>22.489563800163804</c:v>
                </c:pt>
                <c:pt idx="296">
                  <c:v>22.434442320261446</c:v>
                </c:pt>
                <c:pt idx="297">
                  <c:v>22.37959038304809</c:v>
                </c:pt>
                <c:pt idx="298">
                  <c:v>22.325006016260168</c:v>
                </c:pt>
                <c:pt idx="299">
                  <c:v>22.270687266828876</c:v>
                </c:pt>
                <c:pt idx="300">
                  <c:v>22.216632200647254</c:v>
                </c:pt>
                <c:pt idx="301">
                  <c:v>22.109305475040262</c:v>
                </c:pt>
                <c:pt idx="302">
                  <c:v>22.109305475040262</c:v>
                </c:pt>
                <c:pt idx="303">
                  <c:v>22.056030040160646</c:v>
                </c:pt>
                <c:pt idx="304">
                  <c:v>22.003010737179491</c:v>
                </c:pt>
                <c:pt idx="305">
                  <c:v>21.950245723421268</c:v>
                </c:pt>
                <c:pt idx="306">
                  <c:v>21.897733173843708</c:v>
                </c:pt>
                <c:pt idx="307">
                  <c:v>21.845471280827372</c:v>
                </c:pt>
                <c:pt idx="308">
                  <c:v>21.741692319873323</c:v>
                </c:pt>
                <c:pt idx="309">
                  <c:v>21.690171721958929</c:v>
                </c:pt>
                <c:pt idx="310">
                  <c:v>21.587859591194974</c:v>
                </c:pt>
                <c:pt idx="311">
                  <c:v>21.537064627450984</c:v>
                </c:pt>
                <c:pt idx="312">
                  <c:v>21.436188446526156</c:v>
                </c:pt>
                <c:pt idx="313">
                  <c:v>21.286633643410859</c:v>
                </c:pt>
                <c:pt idx="314">
                  <c:v>21.090443471582187</c:v>
                </c:pt>
                <c:pt idx="315">
                  <c:v>20.945657818459196</c:v>
                </c:pt>
                <c:pt idx="316">
                  <c:v>20.850233409263485</c:v>
                </c:pt>
                <c:pt idx="317">
                  <c:v>20.708715987933637</c:v>
                </c:pt>
                <c:pt idx="318">
                  <c:v>20.708715987933637</c:v>
                </c:pt>
                <c:pt idx="319">
                  <c:v>24.625791592592599</c:v>
                </c:pt>
                <c:pt idx="320">
                  <c:v>24.516827912979355</c:v>
                </c:pt>
              </c:numCache>
            </c:numRef>
          </c:val>
          <c:smooth val="0"/>
          <c:extLst>
            <c:ext xmlns:c16="http://schemas.microsoft.com/office/drawing/2014/chart" uri="{C3380CC4-5D6E-409C-BE32-E72D297353CC}">
              <c16:uniqueId val="{00000000-B7EB-4B35-9F6C-20A9A86E3455}"/>
            </c:ext>
          </c:extLst>
        </c:ser>
        <c:ser>
          <c:idx val="0"/>
          <c:order val="1"/>
          <c:tx>
            <c:v>OPEC</c:v>
          </c:tx>
          <c:spPr>
            <a:ln w="50800" cap="rnd">
              <a:solidFill>
                <a:srgbClr val="FF0000"/>
              </a:solidFill>
              <a:round/>
            </a:ln>
            <a:effectLst/>
          </c:spPr>
          <c:marker>
            <c:symbol val="none"/>
          </c:marker>
          <c:cat>
            <c:numRef>
              <c:f>'FRED Graph'!$A$24:$A$904</c:f>
              <c:numCache>
                <c:formatCode>yyyy\-mm\-dd</c:formatCode>
                <c:ptCount val="881"/>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numCache>
            </c:numRef>
          </c:cat>
          <c:val>
            <c:numRef>
              <c:f>'FRED Graph'!$D$24:$D$904</c:f>
              <c:numCache>
                <c:formatCode>General</c:formatCode>
                <c:ptCount val="881"/>
                <c:pt idx="321" formatCode="0.00">
                  <c:v>24.301768019005852</c:v>
                </c:pt>
                <c:pt idx="322" formatCode="0.00">
                  <c:v>24.142932933914313</c:v>
                </c:pt>
                <c:pt idx="323" formatCode="0.00">
                  <c:v>23.934354679625635</c:v>
                </c:pt>
                <c:pt idx="324" formatCode="#,##0.00">
                  <c:v>55.543180662393169</c:v>
                </c:pt>
                <c:pt idx="325" formatCode="#,##0.00">
                  <c:v>54.956043446088806</c:v>
                </c:pt>
                <c:pt idx="326" formatCode="#,##0.00">
                  <c:v>54.381189435146453</c:v>
                </c:pt>
                <c:pt idx="327" formatCode="#,##0.00">
                  <c:v>54.042013617463624</c:v>
                </c:pt>
                <c:pt idx="328" formatCode="#,##0.00">
                  <c:v>53.486025823045274</c:v>
                </c:pt>
                <c:pt idx="329" formatCode="#,##0.00">
                  <c:v>53.049405204081637</c:v>
                </c:pt>
                <c:pt idx="330" formatCode="#,##0.00">
                  <c:v>52.726589350912789</c:v>
                </c:pt>
                <c:pt idx="331" formatCode="#,##0.00">
                  <c:v>52.092602304609223</c:v>
                </c:pt>
                <c:pt idx="332" formatCode="#,##0.00">
                  <c:v>51.371953656126486</c:v>
                </c:pt>
                <c:pt idx="333" formatCode="#,##0.00">
                  <c:v>56.262556470588251</c:v>
                </c:pt>
                <c:pt idx="334" formatCode="#,##0.00">
                  <c:v>55.71631805825244</c:v>
                </c:pt>
                <c:pt idx="335" formatCode="#,##0.00">
                  <c:v>55.286905202312155</c:v>
                </c:pt>
                <c:pt idx="336" formatCode="#,##0.00">
                  <c:v>54.864060803059289</c:v>
                </c:pt>
                <c:pt idx="337" formatCode="#,##0.00">
                  <c:v>54.551147908745257</c:v>
                </c:pt>
                <c:pt idx="338" formatCode="#,##0.00">
                  <c:v>54.344514772727287</c:v>
                </c:pt>
                <c:pt idx="339" formatCode="#,##0.00">
                  <c:v>54.139441132075483</c:v>
                </c:pt>
                <c:pt idx="340" formatCode="#,##0.00">
                  <c:v>54.03748361581922</c:v>
                </c:pt>
                <c:pt idx="341" formatCode="#,##0.00">
                  <c:v>53.633465046728986</c:v>
                </c:pt>
                <c:pt idx="342" formatCode="#,##0.00">
                  <c:v>53.136858888888902</c:v>
                </c:pt>
                <c:pt idx="343" formatCode="#,##0.00">
                  <c:v>52.940781918819198</c:v>
                </c:pt>
                <c:pt idx="344" formatCode="#,##0.00">
                  <c:v>52.552937362637373</c:v>
                </c:pt>
                <c:pt idx="345" formatCode="#,##0.00">
                  <c:v>52.265762841530069</c:v>
                </c:pt>
                <c:pt idx="346" formatCode="#,##0.00">
                  <c:v>51.887710307414117</c:v>
                </c:pt>
                <c:pt idx="347" formatCode="#,##0.00">
                  <c:v>51.607740647482025</c:v>
                </c:pt>
                <c:pt idx="348" formatCode="#,##0.00">
                  <c:v>51.422766666666682</c:v>
                </c:pt>
                <c:pt idx="349" formatCode="#,##0.00">
                  <c:v>55.332368783542051</c:v>
                </c:pt>
                <c:pt idx="350" formatCode="#,##0.00">
                  <c:v>55.554953273809531</c:v>
                </c:pt>
                <c:pt idx="351" formatCode="#,##0.00">
                  <c:v>55.776744236482479</c:v>
                </c:pt>
                <c:pt idx="352" formatCode="#,##0.00">
                  <c:v>55.480059426713957</c:v>
                </c:pt>
                <c:pt idx="353" formatCode="#,##0.00">
                  <c:v>55.186514138741927</c:v>
                </c:pt>
                <c:pt idx="354" formatCode="#,##0.00">
                  <c:v>54.896058801169602</c:v>
                </c:pt>
                <c:pt idx="355" formatCode="#,##0.00">
                  <c:v>54.608644880744635</c:v>
                </c:pt>
                <c:pt idx="356" formatCode="#,##0.00">
                  <c:v>62.046567418981496</c:v>
                </c:pt>
                <c:pt idx="357" formatCode="#,##0.00">
                  <c:v>61.725082613701801</c:v>
                </c:pt>
                <c:pt idx="358" formatCode="#,##0.00">
                  <c:v>61.512603843947232</c:v>
                </c:pt>
                <c:pt idx="359" formatCode="#,##0.00">
                  <c:v>61.196614440639287</c:v>
                </c:pt>
                <c:pt idx="360" formatCode="#,##0.00">
                  <c:v>60.883854911981842</c:v>
                </c:pt>
                <c:pt idx="361" formatCode="#,##0.00">
                  <c:v>60.267829398538524</c:v>
                </c:pt>
                <c:pt idx="362" formatCode="#,##0.00">
                  <c:v>59.964467841163327</c:v>
                </c:pt>
                <c:pt idx="363" formatCode="#,##0.00">
                  <c:v>59.564704722222238</c:v>
                </c:pt>
                <c:pt idx="364" formatCode="#,##0.00">
                  <c:v>59.366815337763022</c:v>
                </c:pt>
                <c:pt idx="365" formatCode="#,##0.00">
                  <c:v>59.072434435261727</c:v>
                </c:pt>
                <c:pt idx="366" formatCode="#,##0.00">
                  <c:v>58.780958607456157</c:v>
                </c:pt>
                <c:pt idx="367" formatCode="#,##0.00">
                  <c:v>62.490023322422275</c:v>
                </c:pt>
                <c:pt idx="368" formatCode="#,##0.00">
                  <c:v>62.286140701468206</c:v>
                </c:pt>
                <c:pt idx="369" formatCode="#,##0.00">
                  <c:v>61.982799107142874</c:v>
                </c:pt>
                <c:pt idx="370" formatCode="#,##0.00">
                  <c:v>61.582910080645178</c:v>
                </c:pt>
                <c:pt idx="371" formatCode="#,##0.00">
                  <c:v>61.286363162118796</c:v>
                </c:pt>
                <c:pt idx="372" formatCode="#,##0.00">
                  <c:v>60.895381578947379</c:v>
                </c:pt>
                <c:pt idx="373" formatCode="#,##0.00">
                  <c:v>60.605403571428589</c:v>
                </c:pt>
                <c:pt idx="374" formatCode="#,##0.00">
                  <c:v>60.22303509463724</c:v>
                </c:pt>
                <c:pt idx="375" formatCode="#,##0.00">
                  <c:v>59.751806338028189</c:v>
                </c:pt>
                <c:pt idx="376" formatCode="#,##0.00">
                  <c:v>59.195975581395366</c:v>
                </c:pt>
                <c:pt idx="377" formatCode="#,##0.00">
                  <c:v>58.740621923076937</c:v>
                </c:pt>
                <c:pt idx="378" formatCode="#,##0.00">
                  <c:v>58.292220229007647</c:v>
                </c:pt>
                <c:pt idx="379" formatCode="#,##0.00">
                  <c:v>57.938397951441587</c:v>
                </c:pt>
                <c:pt idx="380" formatCode="#,##0.00">
                  <c:v>57.415645488721822</c:v>
                </c:pt>
                <c:pt idx="381" formatCode="#,##0.00">
                  <c:v>56.902241803278706</c:v>
                </c:pt>
                <c:pt idx="382" formatCode="#,##0.00">
                  <c:v>56.56504333333335</c:v>
                </c:pt>
                <c:pt idx="383" formatCode="#,##0.00">
                  <c:v>56.23181774668631</c:v>
                </c:pt>
                <c:pt idx="384" formatCode="#,##0.00">
                  <c:v>55.739276277372277</c:v>
                </c:pt>
                <c:pt idx="385" formatCode="#,##0.00">
                  <c:v>58.890957490366098</c:v>
                </c:pt>
                <c:pt idx="386" formatCode="#,##0.00">
                  <c:v>58.301205412494049</c:v>
                </c:pt>
                <c:pt idx="387" formatCode="#,##0.00">
                  <c:v>57.723148135033071</c:v>
                </c:pt>
                <c:pt idx="388" formatCode="#,##0.00">
                  <c:v>65.178716853408048</c:v>
                </c:pt>
                <c:pt idx="389" formatCode="#,##0.00">
                  <c:v>68.017648430286258</c:v>
                </c:pt>
                <c:pt idx="390" formatCode="#,##0.00">
                  <c:v>76.605833904109602</c:v>
                </c:pt>
                <c:pt idx="391" formatCode="#,##0.00">
                  <c:v>92.449343057440089</c:v>
                </c:pt>
                <c:pt idx="392" formatCode="#,##0.00">
                  <c:v>98.491186155913994</c:v>
                </c:pt>
                <c:pt idx="393" formatCode="#,##0.00">
                  <c:v>99.152941046099301</c:v>
                </c:pt>
                <c:pt idx="394" formatCode="#,##0.00">
                  <c:v>104.87537938596493</c:v>
                </c:pt>
                <c:pt idx="395" formatCode="#,##0.00">
                  <c:v>108.66319354139577</c:v>
                </c:pt>
                <c:pt idx="396" formatCode="#,##0.00">
                  <c:v>107.13076388888891</c:v>
                </c:pt>
                <c:pt idx="397" formatCode="#,##0.00">
                  <c:v>120.42040295358652</c:v>
                </c:pt>
                <c:pt idx="398" formatCode="#,##0.00">
                  <c:v>121.97660008322934</c:v>
                </c:pt>
                <c:pt idx="399" formatCode="#,##0.00">
                  <c:v>125.53765657189948</c:v>
                </c:pt>
                <c:pt idx="400" formatCode="#,##0.00">
                  <c:v>124.30840167278664</c:v>
                </c:pt>
                <c:pt idx="401" formatCode="#,##0.00">
                  <c:v>123.1029868686869</c:v>
                </c:pt>
                <c:pt idx="402" formatCode="#,##0.00">
                  <c:v>122.95395177562554</c:v>
                </c:pt>
                <c:pt idx="403" formatCode="#,##0.00">
                  <c:v>117.43179887820516</c:v>
                </c:pt>
                <c:pt idx="404" formatCode="#,##0.00">
                  <c:v>110.32297973778309</c:v>
                </c:pt>
                <c:pt idx="405" formatCode="#,##0.00">
                  <c:v>109.28096812278632</c:v>
                </c:pt>
                <c:pt idx="406" formatCode="#,##0.00">
                  <c:v>108.13198598130843</c:v>
                </c:pt>
                <c:pt idx="407" formatCode="#,##0.00">
                  <c:v>110.10661844135804</c:v>
                </c:pt>
                <c:pt idx="408" formatCode="#,##0.00">
                  <c:v>112.04501911314988</c:v>
                </c:pt>
                <c:pt idx="409" formatCode="#,##0.00">
                  <c:v>111.02642803030307</c:v>
                </c:pt>
                <c:pt idx="410" formatCode="#,##0.00">
                  <c:v>110.27455605718589</c:v>
                </c:pt>
                <c:pt idx="411" formatCode="#,##0.00">
                  <c:v>109.65573138795365</c:v>
                </c:pt>
                <c:pt idx="412" formatCode="#,##0.00">
                  <c:v>108.92224823485695</c:v>
                </c:pt>
                <c:pt idx="413" formatCode="#,##0.00">
                  <c:v>102.27732596685085</c:v>
                </c:pt>
                <c:pt idx="414" formatCode="#,##0.00">
                  <c:v>101.15954098360658</c:v>
                </c:pt>
                <c:pt idx="415" formatCode="#,##0.00">
                  <c:v>100.3915184381779</c:v>
                </c:pt>
                <c:pt idx="416" formatCode="#,##0.00">
                  <c:v>99.421031149301854</c:v>
                </c:pt>
                <c:pt idx="417" formatCode="#,##0.00">
                  <c:v>96.348866880799449</c:v>
                </c:pt>
                <c:pt idx="418" formatCode="#,##0.00">
                  <c:v>98.679083155650346</c:v>
                </c:pt>
                <c:pt idx="419" formatCode="#,##0.00">
                  <c:v>95.632137796670236</c:v>
                </c:pt>
                <c:pt idx="420" formatCode="#,##0.00">
                  <c:v>92.196009092514132</c:v>
                </c:pt>
                <c:pt idx="421" formatCode="#,##0.00">
                  <c:v>85.686510876451962</c:v>
                </c:pt>
                <c:pt idx="422" formatCode="#,##0.00">
                  <c:v>77.324202463921168</c:v>
                </c:pt>
                <c:pt idx="423" formatCode="#,##0.00">
                  <c:v>90.531133947368446</c:v>
                </c:pt>
                <c:pt idx="424" formatCode="#,##0.00">
                  <c:v>96.330552989224898</c:v>
                </c:pt>
                <c:pt idx="425" formatCode="#,##0.00">
                  <c:v>92.958578711340223</c:v>
                </c:pt>
                <c:pt idx="426" formatCode="#,##0.00">
                  <c:v>90.08213894017095</c:v>
                </c:pt>
                <c:pt idx="427" formatCode="#,##0.00">
                  <c:v>89.345083333333349</c:v>
                </c:pt>
                <c:pt idx="428" formatCode="#,##0.00">
                  <c:v>93.766283333333348</c:v>
                </c:pt>
                <c:pt idx="429" formatCode="#,##0.00">
                  <c:v>93.515000747536547</c:v>
                </c:pt>
                <c:pt idx="430" formatCode="#,##0.00">
                  <c:v>89.596300085034031</c:v>
                </c:pt>
                <c:pt idx="431" formatCode="#,##0.00">
                  <c:v>83.476466666666681</c:v>
                </c:pt>
                <c:pt idx="432" formatCode="#,##0.00">
                  <c:v>81.913998586993543</c:v>
                </c:pt>
                <c:pt idx="433" formatCode="#,##0.00">
                  <c:v>75.953525255102051</c:v>
                </c:pt>
                <c:pt idx="434" formatCode="#,##0.00">
                  <c:v>75.535378967040458</c:v>
                </c:pt>
                <c:pt idx="435" formatCode="#,##0.00">
                  <c:v>79.658445732118778</c:v>
                </c:pt>
                <c:pt idx="436" formatCode="#,##0.00">
                  <c:v>77.756199596774209</c:v>
                </c:pt>
                <c:pt idx="437" formatCode="#,##0.00">
                  <c:v>80.186406773977211</c:v>
                </c:pt>
                <c:pt idx="438" formatCode="#,##0.00">
                  <c:v>81.56537037408151</c:v>
                </c:pt>
                <c:pt idx="439" formatCode="#,##0.00">
                  <c:v>81.96306115551117</c:v>
                </c:pt>
                <c:pt idx="440" formatCode="#,##0.00">
                  <c:v>79.669435806772924</c:v>
                </c:pt>
                <c:pt idx="441" formatCode="#,##0.00">
                  <c:v>77.567774520502667</c:v>
                </c:pt>
                <c:pt idx="442" formatCode="#,##0.00">
                  <c:v>75.88799986811739</c:v>
                </c:pt>
                <c:pt idx="443" formatCode="#,##0.00">
                  <c:v>74.142095529257077</c:v>
                </c:pt>
                <c:pt idx="444" formatCode="#,##0.00">
                  <c:v>74.76699031994778</c:v>
                </c:pt>
                <c:pt idx="445" formatCode="#,##0.00">
                  <c:v>75.542850934048104</c:v>
                </c:pt>
                <c:pt idx="446" formatCode="#,##0.00">
                  <c:v>76.86179423874313</c:v>
                </c:pt>
                <c:pt idx="447" formatCode="#,##0.00">
                  <c:v>76.208241519845132</c:v>
                </c:pt>
                <c:pt idx="448" formatCode="#,##0.00">
                  <c:v>75.817528438003237</c:v>
                </c:pt>
                <c:pt idx="449" formatCode="#,##0.00">
                  <c:v>74.300195212150456</c:v>
                </c:pt>
                <c:pt idx="450" formatCode="#,##0.00">
                  <c:v>71.013803419788687</c:v>
                </c:pt>
                <c:pt idx="451" formatCode="#,##0.00">
                  <c:v>72.036203304597706</c:v>
                </c:pt>
                <c:pt idx="452" formatCode="#,##0.00">
                  <c:v>71.979594735752954</c:v>
                </c:pt>
                <c:pt idx="453" formatCode="#,##0.00">
                  <c:v>70.369927838566468</c:v>
                </c:pt>
                <c:pt idx="454" formatCode="#,##0.00">
                  <c:v>68.607639971509983</c:v>
                </c:pt>
                <c:pt idx="455" formatCode="#,##0.00">
                  <c:v>61.972963676145355</c:v>
                </c:pt>
                <c:pt idx="456" formatCode="#,##0.00">
                  <c:v>62.371388841059606</c:v>
                </c:pt>
                <c:pt idx="457" formatCode="#,##0.00">
                  <c:v>65.961912971150852</c:v>
                </c:pt>
                <c:pt idx="458" formatCode="#,##0.00">
                  <c:v>67.981090127965061</c:v>
                </c:pt>
                <c:pt idx="459" formatCode="#,##0.00">
                  <c:v>69.216485693146424</c:v>
                </c:pt>
                <c:pt idx="460" formatCode="#,##0.00">
                  <c:v>66.25238263215175</c:v>
                </c:pt>
                <c:pt idx="461" formatCode="#,##0.00">
                  <c:v>64.919449099224821</c:v>
                </c:pt>
                <c:pt idx="462" formatCode="#,##0.00">
                  <c:v>65.24293362271743</c:v>
                </c:pt>
                <c:pt idx="463" formatCode="#,##0.00">
                  <c:v>66.137112550200811</c:v>
                </c:pt>
                <c:pt idx="464" formatCode="#,##0.00">
                  <c:v>67.284858752698142</c:v>
                </c:pt>
                <c:pt idx="465" formatCode="#,##0.00">
                  <c:v>69.996575198156691</c:v>
                </c:pt>
                <c:pt idx="466" formatCode="#,##0.00">
                  <c:v>72.683014188073415</c:v>
                </c:pt>
                <c:pt idx="467" formatCode="#,##0.00">
                  <c:v>63.933291817351609</c:v>
                </c:pt>
                <c:pt idx="468" formatCode="#,##0.00">
                  <c:v>53.680408606308781</c:v>
                </c:pt>
                <c:pt idx="469" formatCode="#,##0.00">
                  <c:v>36.192815080522649</c:v>
                </c:pt>
                <c:pt idx="470" formatCode="#,##0.00">
                  <c:v>29.736593483043091</c:v>
                </c:pt>
                <c:pt idx="471" formatCode="#,##0.00">
                  <c:v>30.387685527445573</c:v>
                </c:pt>
                <c:pt idx="472" formatCode="#,##0.00">
                  <c:v>36.429963688073407</c:v>
                </c:pt>
                <c:pt idx="473" formatCode="#,##0.00">
                  <c:v>31.655084288543573</c:v>
                </c:pt>
                <c:pt idx="474" formatCode="#,##0.00">
                  <c:v>27.178928044140036</c:v>
                </c:pt>
                <c:pt idx="475" formatCode="#,##0.00">
                  <c:v>35.404762524330913</c:v>
                </c:pt>
                <c:pt idx="476" formatCode="#,##0.00">
                  <c:v>34.857623604545459</c:v>
                </c:pt>
                <c:pt idx="477" formatCode="#,##0.00">
                  <c:v>34.652038590441627</c:v>
                </c:pt>
                <c:pt idx="478" formatCode="#,##0.00">
                  <c:v>35.41603318387682</c:v>
                </c:pt>
                <c:pt idx="479" formatCode="#,##0.00">
                  <c:v>37.304711052948271</c:v>
                </c:pt>
                <c:pt idx="480" formatCode="#,##0.00">
                  <c:v>43.058489000598449</c:v>
                </c:pt>
                <c:pt idx="481" formatCode="#,##0.00">
                  <c:v>40.765651249254624</c:v>
                </c:pt>
                <c:pt idx="482" formatCode="#,##0.00">
                  <c:v>41.947136534462281</c:v>
                </c:pt>
                <c:pt idx="483" formatCode="#,##0.00">
                  <c:v>42.532149022478563</c:v>
                </c:pt>
                <c:pt idx="484" formatCode="#,##0.00">
                  <c:v>44.175797116519185</c:v>
                </c:pt>
                <c:pt idx="485" formatCode="#,##0.00">
                  <c:v>45.383423233480187</c:v>
                </c:pt>
                <c:pt idx="486" formatCode="#,##0.00">
                  <c:v>48.248382344756891</c:v>
                </c:pt>
                <c:pt idx="487" formatCode="#,##0.00">
                  <c:v>45.605650542432208</c:v>
                </c:pt>
                <c:pt idx="488" formatCode="#,##0.00">
                  <c:v>43.769875411217676</c:v>
                </c:pt>
                <c:pt idx="489" formatCode="#,##0.00">
                  <c:v>44.375611860869576</c:v>
                </c:pt>
                <c:pt idx="490" formatCode="#,##0.00">
                  <c:v>42.15419173887927</c:v>
                </c:pt>
                <c:pt idx="491" formatCode="#,##0.00">
                  <c:v>38.346882357266445</c:v>
                </c:pt>
                <c:pt idx="492" formatCode="#,##0.00">
                  <c:v>38.035115344827595</c:v>
                </c:pt>
                <c:pt idx="493" formatCode="#,##0.00">
                  <c:v>37.095640411646592</c:v>
                </c:pt>
                <c:pt idx="494" formatCode="#,##0.00">
                  <c:v>35.790686997138778</c:v>
                </c:pt>
                <c:pt idx="495" formatCode="#,##0.00">
                  <c:v>39.214247191410706</c:v>
                </c:pt>
                <c:pt idx="496" formatCode="#,##0.00">
                  <c:v>38.157881069503553</c:v>
                </c:pt>
                <c:pt idx="497" formatCode="#,##0.00">
                  <c:v>36.01772597457628</c:v>
                </c:pt>
                <c:pt idx="498" formatCode="#,##0.00">
                  <c:v>33.626583873417729</c:v>
                </c:pt>
                <c:pt idx="499" formatCode="#,##0.00">
                  <c:v>33.54147183753502</c:v>
                </c:pt>
                <c:pt idx="500" formatCode="#,##0.00">
                  <c:v>31.126910684797778</c:v>
                </c:pt>
                <c:pt idx="501" formatCode="#,##0.00">
                  <c:v>29.588462654990273</c:v>
                </c:pt>
                <c:pt idx="502" formatCode="#,##0.00">
                  <c:v>29.872652107231929</c:v>
                </c:pt>
                <c:pt idx="503" formatCode="#,##0.00">
                  <c:v>34.64965710853356</c:v>
                </c:pt>
                <c:pt idx="504" formatCode="#,##0.00">
                  <c:v>38.149158950770087</c:v>
                </c:pt>
                <c:pt idx="505" formatCode="#,##0.00">
                  <c:v>37.691703889802646</c:v>
                </c:pt>
                <c:pt idx="506" formatCode="#,##0.00">
                  <c:v>40.913080926077477</c:v>
                </c:pt>
                <c:pt idx="507" formatCode="#,##0.00">
                  <c:v>43.945370051448698</c:v>
                </c:pt>
                <c:pt idx="508" formatCode="#,##0.00">
                  <c:v>41.637059897601731</c:v>
                </c:pt>
                <c:pt idx="509" formatCode="#,##0.00">
                  <c:v>41.446915679559503</c:v>
                </c:pt>
                <c:pt idx="510" formatCode="#,##0.00">
                  <c:v>40.568226040160646</c:v>
                </c:pt>
                <c:pt idx="511" formatCode="#,##0.00">
                  <c:v>38.251103783132535</c:v>
                </c:pt>
                <c:pt idx="512" formatCode="#,##0.00">
                  <c:v>40.36769591613249</c:v>
                </c:pt>
                <c:pt idx="513" formatCode="#,##0.00">
                  <c:v>41.193572771132388</c:v>
                </c:pt>
                <c:pt idx="514" formatCode="#,##0.00">
                  <c:v>40.476538337304746</c:v>
                </c:pt>
                <c:pt idx="515" formatCode="#,##0.00">
                  <c:v>42.9296636368435</c:v>
                </c:pt>
                <c:pt idx="516" formatCode="#,##0.00">
                  <c:v>45.657367062745109</c:v>
                </c:pt>
                <c:pt idx="517" formatCode="#,##0.00">
                  <c:v>44.408379901041677</c:v>
                </c:pt>
                <c:pt idx="518" formatCode="#,##0.00">
                  <c:v>40.822319199066882</c:v>
                </c:pt>
                <c:pt idx="519" formatCode="#,##0.00">
                  <c:v>37.065083405740893</c:v>
                </c:pt>
                <c:pt idx="520" formatCode="#,##0.00">
                  <c:v>36.320565286599539</c:v>
                </c:pt>
                <c:pt idx="521" formatCode="#,##0.00">
                  <c:v>33.393129192968949</c:v>
                </c:pt>
                <c:pt idx="522" formatCode="#,##0.00">
                  <c:v>36.720977974457227</c:v>
                </c:pt>
                <c:pt idx="523" formatCode="#,##0.00">
                  <c:v>53.091271329787247</c:v>
                </c:pt>
                <c:pt idx="524" formatCode="#,##0.00">
                  <c:v>65.369009083018881</c:v>
                </c:pt>
                <c:pt idx="525" formatCode="#,##0.00">
                  <c:v>69.235705554722642</c:v>
                </c:pt>
                <c:pt idx="526" formatCode="#,##0.00">
                  <c:v>62.115009847918245</c:v>
                </c:pt>
                <c:pt idx="527" formatCode="#,##0.00">
                  <c:v>52.374969164182829</c:v>
                </c:pt>
                <c:pt idx="528" formatCode="#,##0.00">
                  <c:v>47.64145631898046</c:v>
                </c:pt>
                <c:pt idx="529" formatCode="#,##0.00">
                  <c:v>39.145008913204755</c:v>
                </c:pt>
                <c:pt idx="530" formatCode="#,##0.00">
                  <c:v>37.880420845697337</c:v>
                </c:pt>
                <c:pt idx="531" formatCode="#,##0.00">
                  <c:v>39.629025547742422</c:v>
                </c:pt>
                <c:pt idx="532" formatCode="#,##0.00">
                  <c:v>40.273582743362837</c:v>
                </c:pt>
                <c:pt idx="533" formatCode="#,##0.00">
                  <c:v>38.179513707107851</c:v>
                </c:pt>
                <c:pt idx="534" formatCode="#,##0.00">
                  <c:v>40.435964096916315</c:v>
                </c:pt>
                <c:pt idx="535" formatCode="#,##0.00">
                  <c:v>40.82199719863349</c:v>
                </c:pt>
                <c:pt idx="536" formatCode="#,##0.00">
                  <c:v>41.019978504866188</c:v>
                </c:pt>
                <c:pt idx="537" formatCode="#,##0.00">
                  <c:v>43.529446943634611</c:v>
                </c:pt>
                <c:pt idx="538" formatCode="#,##0.00">
                  <c:v>41.916271885582972</c:v>
                </c:pt>
                <c:pt idx="539" formatCode="#,##0.00">
                  <c:v>36.310352280511346</c:v>
                </c:pt>
                <c:pt idx="540" formatCode="#,##0.00">
                  <c:v>34.988303277898297</c:v>
                </c:pt>
                <c:pt idx="541" formatCode="#,##0.00">
                  <c:v>35.237209698172208</c:v>
                </c:pt>
                <c:pt idx="542" formatCode="#,##0.00">
                  <c:v>34.964523877306505</c:v>
                </c:pt>
                <c:pt idx="543" formatCode="#,##0.00">
                  <c:v>37.336838796030612</c:v>
                </c:pt>
                <c:pt idx="544" formatCode="#,##0.00">
                  <c:v>38.539467931281337</c:v>
                </c:pt>
                <c:pt idx="545" formatCode="#,##0.00">
                  <c:v>41.062969456340717</c:v>
                </c:pt>
                <c:pt idx="546" formatCode="#,##0.00">
                  <c:v>39.818789320284708</c:v>
                </c:pt>
                <c:pt idx="547" formatCode="#,##0.00">
                  <c:v>38.987076290246215</c:v>
                </c:pt>
                <c:pt idx="548" formatCode="#,##0.00">
                  <c:v>39.910043782187586</c:v>
                </c:pt>
                <c:pt idx="549" formatCode="#,##0.00">
                  <c:v>39.352751004469546</c:v>
                </c:pt>
                <c:pt idx="550" formatCode="#,##0.00">
                  <c:v>36.806541855500832</c:v>
                </c:pt>
                <c:pt idx="551" formatCode="#,##0.00">
                  <c:v>35.065412252283913</c:v>
                </c:pt>
                <c:pt idx="552" formatCode="#,##0.00">
                  <c:v>34.344862540849675</c:v>
                </c:pt>
                <c:pt idx="553" formatCode="#,##0.00">
                  <c:v>36.030074771721416</c:v>
                </c:pt>
                <c:pt idx="554" formatCode="#,##0.00">
                  <c:v>36.507293557804147</c:v>
                </c:pt>
                <c:pt idx="555" formatCode="#,##0.00">
                  <c:v>36.242680122855816</c:v>
                </c:pt>
                <c:pt idx="556" formatCode="#,##0.00">
                  <c:v>35.553743666204362</c:v>
                </c:pt>
                <c:pt idx="557" formatCode="#,##0.00">
                  <c:v>33.97893833448834</c:v>
                </c:pt>
                <c:pt idx="558" formatCode="#,##0.00">
                  <c:v>31.789589940023074</c:v>
                </c:pt>
                <c:pt idx="559" formatCode="#,##0.00">
                  <c:v>31.977645196823211</c:v>
                </c:pt>
                <c:pt idx="560" formatCode="#,##0.00">
                  <c:v>31.055804668965525</c:v>
                </c:pt>
                <c:pt idx="561" formatCode="#,##0.00">
                  <c:v>32.042105122481694</c:v>
                </c:pt>
                <c:pt idx="562" formatCode="#,##0.00">
                  <c:v>29.407834950913252</c:v>
                </c:pt>
                <c:pt idx="563" formatCode="#,##0.00">
                  <c:v>25.500490236956029</c:v>
                </c:pt>
                <c:pt idx="564" formatCode="#,##0.00">
                  <c:v>26.361637047163367</c:v>
                </c:pt>
                <c:pt idx="565" formatCode="#,##0.00">
                  <c:v>25.904174892069992</c:v>
                </c:pt>
                <c:pt idx="566" formatCode="#,##0.00">
                  <c:v>25.623989100385234</c:v>
                </c:pt>
                <c:pt idx="567" formatCode="#,##0.00">
                  <c:v>28.610900747282617</c:v>
                </c:pt>
                <c:pt idx="568" formatCode="#,##0.00">
                  <c:v>31.167426033898312</c:v>
                </c:pt>
                <c:pt idx="569" formatCode="#,##0.00">
                  <c:v>33.151864784764484</c:v>
                </c:pt>
                <c:pt idx="570" formatCode="#,##0.00">
                  <c:v>34.045059467654994</c:v>
                </c:pt>
                <c:pt idx="571" formatCode="#,##0.00">
                  <c:v>31.716458098434011</c:v>
                </c:pt>
                <c:pt idx="572" formatCode="#,##0.00">
                  <c:v>30.068369256530485</c:v>
                </c:pt>
                <c:pt idx="573" formatCode="#,##0.00">
                  <c:v>30.478487204373057</c:v>
                </c:pt>
                <c:pt idx="574" formatCode="#,##0.00">
                  <c:v>31.066491210502903</c:v>
                </c:pt>
                <c:pt idx="575" formatCode="#,##0.00">
                  <c:v>29.39422638241173</c:v>
                </c:pt>
                <c:pt idx="576" formatCode="#,##0.00">
                  <c:v>30.734072170542639</c:v>
                </c:pt>
                <c:pt idx="577" formatCode="#,##0.00">
                  <c:v>31.572692721449094</c:v>
                </c:pt>
                <c:pt idx="578" formatCode="#,##0.00">
                  <c:v>31.544058256172853</c:v>
                </c:pt>
                <c:pt idx="579" formatCode="#,##0.00">
                  <c:v>33.655150647782179</c:v>
                </c:pt>
                <c:pt idx="580" formatCode="#,##0.00">
                  <c:v>33.369014266929661</c:v>
                </c:pt>
                <c:pt idx="581" formatCode="#,##0.00">
                  <c:v>31.076357020997385</c:v>
                </c:pt>
                <c:pt idx="582" formatCode="#,##0.00">
                  <c:v>29.148553844473579</c:v>
                </c:pt>
                <c:pt idx="583" formatCode="#,##0.00">
                  <c:v>30.318917037279274</c:v>
                </c:pt>
                <c:pt idx="584" formatCode="#,##0.00">
                  <c:v>30.615187339429575</c:v>
                </c:pt>
                <c:pt idx="585" formatCode="#,##0.00">
                  <c:v>29.212151487513584</c:v>
                </c:pt>
                <c:pt idx="586" formatCode="#,##0.00">
                  <c:v>30.094195586640648</c:v>
                </c:pt>
                <c:pt idx="587" formatCode="#,##0.00">
                  <c:v>31.80927476716483</c:v>
                </c:pt>
                <c:pt idx="588" formatCode="#,##0.00">
                  <c:v>31.378856970480506</c:v>
                </c:pt>
                <c:pt idx="589" formatCode="#,##0.00">
                  <c:v>31.633295494623663</c:v>
                </c:pt>
                <c:pt idx="590" formatCode="#,##0.00">
                  <c:v>35.318015948553061</c:v>
                </c:pt>
                <c:pt idx="591" formatCode="#,##0.00">
                  <c:v>38.822377012598771</c:v>
                </c:pt>
                <c:pt idx="592" formatCode="#,##0.00">
                  <c:v>34.933944746376817</c:v>
                </c:pt>
                <c:pt idx="593" formatCode="#,##0.00">
                  <c:v>33.554421771963419</c:v>
                </c:pt>
                <c:pt idx="594" formatCode="#,##0.00">
                  <c:v>34.915075966029733</c:v>
                </c:pt>
                <c:pt idx="595" formatCode="#,##0.00">
                  <c:v>35.917428625954209</c:v>
                </c:pt>
                <c:pt idx="596" formatCode="#,##0.00">
                  <c:v>39.113258476009307</c:v>
                </c:pt>
                <c:pt idx="597" formatCode="#,##0.00">
                  <c:v>40.46861219974717</c:v>
                </c:pt>
                <c:pt idx="598" formatCode="#,##0.00">
                  <c:v>38.413163127494236</c:v>
                </c:pt>
                <c:pt idx="599" formatCode="#,##0.00">
                  <c:v>41.031553917871371</c:v>
                </c:pt>
                <c:pt idx="600" formatCode="#,##0.00">
                  <c:v>40.599467910915948</c:v>
                </c:pt>
                <c:pt idx="601" formatCode="#,##0.00">
                  <c:v>35.757659601335845</c:v>
                </c:pt>
                <c:pt idx="602" formatCode="#,##0.00">
                  <c:v>33.772336430955363</c:v>
                </c:pt>
                <c:pt idx="603" formatCode="#,##0.00">
                  <c:v>31.70909814467376</c:v>
                </c:pt>
                <c:pt idx="604" formatCode="#,##0.00">
                  <c:v>33.493940890139676</c:v>
                </c:pt>
                <c:pt idx="605" formatCode="#,##0.00">
                  <c:v>30.766992415730346</c:v>
                </c:pt>
                <c:pt idx="606" formatCode="#,##0.00">
                  <c:v>31.465988455943481</c:v>
                </c:pt>
                <c:pt idx="607" formatCode="#,##0.00">
                  <c:v>31.867404840381433</c:v>
                </c:pt>
                <c:pt idx="608" formatCode="#,##0.00">
                  <c:v>31.565029538875109</c:v>
                </c:pt>
                <c:pt idx="609" formatCode="#,##0.00">
                  <c:v>33.846687905056768</c:v>
                </c:pt>
                <c:pt idx="610" formatCode="#,##0.00">
                  <c:v>32.07165131931562</c:v>
                </c:pt>
                <c:pt idx="611" formatCode="#,##0.00">
                  <c:v>29.112023650597454</c:v>
                </c:pt>
                <c:pt idx="612" formatCode="#,##0.00">
                  <c:v>26.520815771604944</c:v>
                </c:pt>
                <c:pt idx="613" formatCode="#,##0.00">
                  <c:v>25.489186193415641</c:v>
                </c:pt>
                <c:pt idx="614" formatCode="#,##0.00">
                  <c:v>23.838578868312762</c:v>
                </c:pt>
                <c:pt idx="615" formatCode="#,##0.00">
                  <c:v>24.474954295108926</c:v>
                </c:pt>
                <c:pt idx="616" formatCode="#,##0.00">
                  <c:v>23.497611090610913</c:v>
                </c:pt>
                <c:pt idx="617" formatCode="#,##0.00">
                  <c:v>21.573556285831291</c:v>
                </c:pt>
                <c:pt idx="618" formatCode="#,##0.00">
                  <c:v>22.182369934640526</c:v>
                </c:pt>
                <c:pt idx="619" formatCode="#,##0.00">
                  <c:v>21.02228159934721</c:v>
                </c:pt>
                <c:pt idx="620" formatCode="#,##0.00">
                  <c:v>23.509796992864427</c:v>
                </c:pt>
                <c:pt idx="621" formatCode="#,##0.00">
                  <c:v>22.57393570266423</c:v>
                </c:pt>
                <c:pt idx="622" formatCode="#,##0.00">
                  <c:v>20.133532957546215</c:v>
                </c:pt>
                <c:pt idx="623" formatCode="#,##0.00">
                  <c:v>17.641387104622872</c:v>
                </c:pt>
                <c:pt idx="624" formatCode="#,##0.00">
                  <c:v>19.466967223234171</c:v>
                </c:pt>
                <c:pt idx="625" formatCode="#,##0.00">
                  <c:v>18.748859370572763</c:v>
                </c:pt>
                <c:pt idx="626" formatCode="#,##0.00">
                  <c:v>22.871898038025893</c:v>
                </c:pt>
                <c:pt idx="627" formatCode="#,##0.00">
                  <c:v>26.873742435201933</c:v>
                </c:pt>
                <c:pt idx="628" formatCode="#,##0.00">
                  <c:v>27.492593624497999</c:v>
                </c:pt>
                <c:pt idx="629" formatCode="#,##0.00">
                  <c:v>27.709436616465872</c:v>
                </c:pt>
                <c:pt idx="630" formatCode="#,##0.00">
                  <c:v>30.955456718656279</c:v>
                </c:pt>
                <c:pt idx="631" formatCode="#,##0.00">
                  <c:v>32.712388370237392</c:v>
                </c:pt>
                <c:pt idx="632" formatCode="#,##0.00">
                  <c:v>36.590454946364723</c:v>
                </c:pt>
                <c:pt idx="633" formatCode="#,##0.00">
                  <c:v>34.628537695815993</c:v>
                </c:pt>
                <c:pt idx="634" formatCode="#,##0.00">
                  <c:v>38.124301771575617</c:v>
                </c:pt>
                <c:pt idx="635" formatCode="#,##0.00">
                  <c:v>39.724696524486575</c:v>
                </c:pt>
                <c:pt idx="636" formatCode="#,##0.00">
                  <c:v>41.277932604843478</c:v>
                </c:pt>
                <c:pt idx="637" formatCode="#,##0.00">
                  <c:v>44.389947107843149</c:v>
                </c:pt>
                <c:pt idx="638" formatCode="#,##0.00">
                  <c:v>44.942295194931781</c:v>
                </c:pt>
                <c:pt idx="639" formatCode="#,##0.00">
                  <c:v>38.725044294909303</c:v>
                </c:pt>
                <c:pt idx="640" formatCode="#,##0.00">
                  <c:v>43.222757729750789</c:v>
                </c:pt>
                <c:pt idx="641" formatCode="#,##0.00">
                  <c:v>47.525745150987234</c:v>
                </c:pt>
                <c:pt idx="642" formatCode="#,##0.00">
                  <c:v>44.321243881490069</c:v>
                </c:pt>
                <c:pt idx="643" formatCode="#,##0.00">
                  <c:v>46.479987705076248</c:v>
                </c:pt>
                <c:pt idx="644" formatCode="#,##0.00">
                  <c:v>50.178667473118296</c:v>
                </c:pt>
                <c:pt idx="645" formatCode="#,##0.00">
                  <c:v>48.90929043511597</c:v>
                </c:pt>
                <c:pt idx="646" formatCode="#,##0.00">
                  <c:v>50.773340221967096</c:v>
                </c:pt>
                <c:pt idx="647" formatCode="#,##0.00">
                  <c:v>41.909849350897304</c:v>
                </c:pt>
                <c:pt idx="648" formatCode="#,##0.00">
                  <c:v>43.311088781321196</c:v>
                </c:pt>
                <c:pt idx="649" formatCode="#,##0.00">
                  <c:v>43.256480710227279</c:v>
                </c:pt>
                <c:pt idx="650" formatCode="#,##0.00">
                  <c:v>39.771611697898926</c:v>
                </c:pt>
                <c:pt idx="651" formatCode="#,##0.00">
                  <c:v>39.951758342781567</c:v>
                </c:pt>
                <c:pt idx="652" formatCode="#,##0.00">
                  <c:v>41.532657567211892</c:v>
                </c:pt>
                <c:pt idx="653" formatCode="#,##0.00">
                  <c:v>39.934393922341037</c:v>
                </c:pt>
                <c:pt idx="654" formatCode="#,##0.00">
                  <c:v>38.335179772641872</c:v>
                </c:pt>
                <c:pt idx="655" formatCode="#,##0.00">
                  <c:v>39.813511847049988</c:v>
                </c:pt>
                <c:pt idx="656" formatCode="#,##0.00">
                  <c:v>37.361628336140754</c:v>
                </c:pt>
                <c:pt idx="657" formatCode="#,##0.00">
                  <c:v>32.153706296921932</c:v>
                </c:pt>
                <c:pt idx="658" formatCode="#,##0.00">
                  <c:v>28.492558319248836</c:v>
                </c:pt>
                <c:pt idx="659" formatCode="#,##0.00">
                  <c:v>28.015842155204812</c:v>
                </c:pt>
                <c:pt idx="660" formatCode="#,##0.00">
                  <c:v>28.460490161320589</c:v>
                </c:pt>
                <c:pt idx="661" formatCode="#,##0.00">
                  <c:v>29.958094962546824</c:v>
                </c:pt>
                <c:pt idx="662" formatCode="#,##0.00">
                  <c:v>35.174900896358551</c:v>
                </c:pt>
                <c:pt idx="663" formatCode="#,##0.00">
                  <c:v>37.670833249674665</c:v>
                </c:pt>
                <c:pt idx="664" formatCode="#,##0.00">
                  <c:v>38.703151959145785</c:v>
                </c:pt>
                <c:pt idx="665" formatCode="#,##0.00">
                  <c:v>36.534215070527104</c:v>
                </c:pt>
                <c:pt idx="666" formatCode="#,##0.00">
                  <c:v>38.481370388888898</c:v>
                </c:pt>
                <c:pt idx="667" formatCode="#,##0.00">
                  <c:v>40.425986648199448</c:v>
                </c:pt>
                <c:pt idx="668" formatCode="#,##0.00">
                  <c:v>42.193403954646023</c:v>
                </c:pt>
                <c:pt idx="669" formatCode="#,##0.00">
                  <c:v>40.936722360191332</c:v>
                </c:pt>
                <c:pt idx="670" formatCode="#,##0.00">
                  <c:v>37.214217089072555</c:v>
                </c:pt>
                <c:pt idx="671" formatCode="#,##0.00">
                  <c:v>41.60775014668134</c:v>
                </c:pt>
                <c:pt idx="672" formatCode="#,##0.00">
                  <c:v>46.381871139101868</c:v>
                </c:pt>
                <c:pt idx="673" formatCode="#,##0.00">
                  <c:v>50.23242484567902</c:v>
                </c:pt>
                <c:pt idx="674" formatCode="#,##0.00">
                  <c:v>46.906846701105685</c:v>
                </c:pt>
                <c:pt idx="675" formatCode="#,##0.00">
                  <c:v>39.64773903748182</c:v>
                </c:pt>
                <c:pt idx="676" formatCode="#,##0.00">
                  <c:v>39.55813706943686</c:v>
                </c:pt>
                <c:pt idx="677" formatCode="#,##0.00">
                  <c:v>43.137831567449489</c:v>
                </c:pt>
                <c:pt idx="678" formatCode="#,##0.00">
                  <c:v>43.052920595173305</c:v>
                </c:pt>
                <c:pt idx="679" formatCode="#,##0.00">
                  <c:v>44.022905121951226</c:v>
                </c:pt>
                <c:pt idx="680" formatCode="#,##0.00">
                  <c:v>39.296328173960028</c:v>
                </c:pt>
                <c:pt idx="681" formatCode="#,##0.00">
                  <c:v>42.175568226068151</c:v>
                </c:pt>
                <c:pt idx="682" formatCode="#,##0.00">
                  <c:v>43.209022045045053</c:v>
                </c:pt>
                <c:pt idx="683" formatCode="#,##0.00">
                  <c:v>44.561777583108722</c:v>
                </c:pt>
                <c:pt idx="684" formatCode="#,##0.00">
                  <c:v>47.296248353909476</c:v>
                </c:pt>
                <c:pt idx="685" formatCode="#,##0.00">
                  <c:v>47.842177664702746</c:v>
                </c:pt>
                <c:pt idx="686" formatCode="#,##0.00">
                  <c:v>50.515791092107619</c:v>
                </c:pt>
                <c:pt idx="687" formatCode="#,##0.00">
                  <c:v>50.338882310565644</c:v>
                </c:pt>
                <c:pt idx="688" formatCode="#,##0.00">
                  <c:v>55.029464434998246</c:v>
                </c:pt>
                <c:pt idx="689" formatCode="#,##0.00">
                  <c:v>51.749433262749264</c:v>
                </c:pt>
                <c:pt idx="690" formatCode="#,##0.00">
                  <c:v>55.325023153534296</c:v>
                </c:pt>
                <c:pt idx="691" formatCode="#,##0.00">
                  <c:v>61.071330179704034</c:v>
                </c:pt>
                <c:pt idx="692" formatCode="#,##0.00">
                  <c:v>62.246473349139457</c:v>
                </c:pt>
                <c:pt idx="693" formatCode="#,##0.00">
                  <c:v>71.595691640461226</c:v>
                </c:pt>
                <c:pt idx="694" formatCode="#,##0.00">
                  <c:v>64.996016501478024</c:v>
                </c:pt>
                <c:pt idx="695" formatCode="#,##0.00">
                  <c:v>58.115505468614167</c:v>
                </c:pt>
                <c:pt idx="696" formatCode="#,##0.00">
                  <c:v>62.856012282533079</c:v>
                </c:pt>
                <c:pt idx="697" formatCode="#,##0.00">
                  <c:v>64.104732770270275</c:v>
                </c:pt>
                <c:pt idx="698" formatCode="#,##0.00">
                  <c:v>72.314097816330076</c:v>
                </c:pt>
                <c:pt idx="699" formatCode="#,##0.00">
                  <c:v>70.404324832214783</c:v>
                </c:pt>
                <c:pt idx="700" formatCode="#,##0.00">
                  <c:v>66.177594602272748</c:v>
                </c:pt>
                <c:pt idx="701" formatCode="#,##0.00">
                  <c:v>74.678493873687842</c:v>
                </c:pt>
                <c:pt idx="702" formatCode="#,##0.00">
                  <c:v>77.437568069095278</c:v>
                </c:pt>
                <c:pt idx="703" formatCode="#,##0.00">
                  <c:v>85.184527035526116</c:v>
                </c:pt>
                <c:pt idx="704" formatCode="#,##0.00">
                  <c:v>84.803591809188461</c:v>
                </c:pt>
                <c:pt idx="705" formatCode="#,##0.00">
                  <c:v>80.543394198895044</c:v>
                </c:pt>
                <c:pt idx="706" formatCode="#,##0.00">
                  <c:v>75.667523893656423</c:v>
                </c:pt>
                <c:pt idx="707" formatCode="#,##0.00">
                  <c:v>77.13415000000002</c:v>
                </c:pt>
                <c:pt idx="708" formatCode="#,##0.00">
                  <c:v>84.513433124268289</c:v>
                </c:pt>
                <c:pt idx="709" formatCode="#,##0.00">
                  <c:v>79.468031837178216</c:v>
                </c:pt>
                <c:pt idx="710" formatCode="#,##0.00">
                  <c:v>80.98377624770491</c:v>
                </c:pt>
                <c:pt idx="711" formatCode="#,##0.00">
                  <c:v>89.278839287493795</c:v>
                </c:pt>
                <c:pt idx="712" formatCode="#,##0.00">
                  <c:v>90.609316128498108</c:v>
                </c:pt>
                <c:pt idx="713" formatCode="#,##0.00">
                  <c:v>90.410295407994724</c:v>
                </c:pt>
                <c:pt idx="714" formatCode="#,##0.00">
                  <c:v>94.291968153441772</c:v>
                </c:pt>
                <c:pt idx="715" formatCode="#,##0.00">
                  <c:v>92.159791584887159</c:v>
                </c:pt>
                <c:pt idx="716" formatCode="#,##0.00">
                  <c:v>80.975643663708098</c:v>
                </c:pt>
                <c:pt idx="717" formatCode="#,##0.00">
                  <c:v>74.981983688294548</c:v>
                </c:pt>
                <c:pt idx="718" formatCode="#,##0.00">
                  <c:v>75.568555866336638</c:v>
                </c:pt>
                <c:pt idx="719" formatCode="#,##0.00">
                  <c:v>78.526691687182037</c:v>
                </c:pt>
                <c:pt idx="720" formatCode="#,##0.00">
                  <c:v>68.968289372139779</c:v>
                </c:pt>
                <c:pt idx="721" formatCode="#,##0.00">
                  <c:v>74.606395676032122</c:v>
                </c:pt>
                <c:pt idx="722" formatCode="#,##0.00">
                  <c:v>75.848630931504374</c:v>
                </c:pt>
                <c:pt idx="723" formatCode="#,##0.00">
                  <c:v>79.879807669269837</c:v>
                </c:pt>
                <c:pt idx="724" formatCode="#,##0.00">
                  <c:v>78.916804253020914</c:v>
                </c:pt>
                <c:pt idx="725" formatCode="#,##0.00">
                  <c:v>83.721983233124575</c:v>
                </c:pt>
                <c:pt idx="726" formatCode="#,##0.00">
                  <c:v>91.871043080623465</c:v>
                </c:pt>
                <c:pt idx="727" formatCode="#,##0.00">
                  <c:v>89.626519355506673</c:v>
                </c:pt>
                <c:pt idx="728" formatCode="#,##0.00">
                  <c:v>98.544254764313763</c:v>
                </c:pt>
                <c:pt idx="729" formatCode="#,##0.00">
                  <c:v>105.94776248067947</c:v>
                </c:pt>
                <c:pt idx="730" formatCode="#,##0.00">
                  <c:v>115.38988450629408</c:v>
                </c:pt>
                <c:pt idx="731" formatCode="#,##0.00">
                  <c:v>111.54225416380937</c:v>
                </c:pt>
                <c:pt idx="732" formatCode="#,##0.00">
                  <c:v>112.63741461410606</c:v>
                </c:pt>
                <c:pt idx="733" formatCode="#,##0.00">
                  <c:v>115.26705444307049</c:v>
                </c:pt>
                <c:pt idx="734" formatCode="#,##0.00">
                  <c:v>127.15479295503668</c:v>
                </c:pt>
                <c:pt idx="735" formatCode="#,##0.00">
                  <c:v>135.28575136407687</c:v>
                </c:pt>
                <c:pt idx="736" formatCode="#,##0.00">
                  <c:v>149.8062505188779</c:v>
                </c:pt>
                <c:pt idx="737" formatCode="#,##0.00">
                  <c:v>158.34995239803251</c:v>
                </c:pt>
                <c:pt idx="738" formatCode="#,##0.00">
                  <c:v>156.65188808123611</c:v>
                </c:pt>
                <c:pt idx="739" formatCode="#,##0.00">
                  <c:v>137.09837717774022</c:v>
                </c:pt>
                <c:pt idx="740" formatCode="#,##0.00">
                  <c:v>122.05086547848033</c:v>
                </c:pt>
                <c:pt idx="741" formatCode="#,##0.00">
                  <c:v>90.821333786492801</c:v>
                </c:pt>
                <c:pt idx="742" formatCode="#,##0.00">
                  <c:v>69.286468342771016</c:v>
                </c:pt>
                <c:pt idx="743" formatCode="#,##0.00">
                  <c:v>49.890772113895764</c:v>
                </c:pt>
                <c:pt idx="744" formatCode="#,##0.00">
                  <c:v>50.638321560744842</c:v>
                </c:pt>
                <c:pt idx="745" formatCode="#,##0.00">
                  <c:v>47.335876981421848</c:v>
                </c:pt>
                <c:pt idx="746" formatCode="#,##0.00">
                  <c:v>58.054644689678973</c:v>
                </c:pt>
                <c:pt idx="747" formatCode="#,##0.00">
                  <c:v>60.184090760930047</c:v>
                </c:pt>
                <c:pt idx="748" formatCode="#,##0.00">
                  <c:v>71.405086704659624</c:v>
                </c:pt>
                <c:pt idx="749" formatCode="#,##0.00">
                  <c:v>83.410270062231348</c:v>
                </c:pt>
                <c:pt idx="750" formatCode="#,##0.00">
                  <c:v>76.741640874106253</c:v>
                </c:pt>
                <c:pt idx="751" formatCode="#,##0.00">
                  <c:v>84.803587907199855</c:v>
                </c:pt>
                <c:pt idx="752" formatCode="#,##0.00">
                  <c:v>82.73438399402086</c:v>
                </c:pt>
                <c:pt idx="753" formatCode="#,##0.00">
                  <c:v>90.039540357829637</c:v>
                </c:pt>
                <c:pt idx="754" formatCode="#,##0.00">
                  <c:v>92.413932011870472</c:v>
                </c:pt>
                <c:pt idx="755" formatCode="#,##0.00">
                  <c:v>87.894278810688306</c:v>
                </c:pt>
                <c:pt idx="756" formatCode="#,##0.00">
                  <c:v>92.471511271119951</c:v>
                </c:pt>
                <c:pt idx="757" formatCode="#,##0.00">
                  <c:v>90.429624050576606</c:v>
                </c:pt>
                <c:pt idx="758" formatCode="#,##0.00">
                  <c:v>96.10140103886306</c:v>
                </c:pt>
                <c:pt idx="759" formatCode="#,##0.00">
                  <c:v>99.911117325887886</c:v>
                </c:pt>
                <c:pt idx="760" formatCode="#,##0.00">
                  <c:v>87.373028916808593</c:v>
                </c:pt>
                <c:pt idx="761" formatCode="#,##0.00">
                  <c:v>89.19712955246878</c:v>
                </c:pt>
                <c:pt idx="762" formatCode="#,##0.00">
                  <c:v>90.235901986014454</c:v>
                </c:pt>
                <c:pt idx="763" formatCode="#,##0.00">
                  <c:v>90.635154052884147</c:v>
                </c:pt>
                <c:pt idx="764" formatCode="#,##0.00">
                  <c:v>88.710309418546956</c:v>
                </c:pt>
                <c:pt idx="765" formatCode="#,##0.00">
                  <c:v>96.138164905152166</c:v>
                </c:pt>
                <c:pt idx="766" formatCode="#,##0.00">
                  <c:v>98.517955902667111</c:v>
                </c:pt>
                <c:pt idx="767" formatCode="#,##0.00">
                  <c:v>103.83820040640084</c:v>
                </c:pt>
                <c:pt idx="768" formatCode="#,##0.00">
                  <c:v>103.94425972894732</c:v>
                </c:pt>
                <c:pt idx="769" formatCode="#,##0.00">
                  <c:v>103.79659658942398</c:v>
                </c:pt>
                <c:pt idx="770" formatCode="#,##0.00">
                  <c:v>118.66295743180034</c:v>
                </c:pt>
                <c:pt idx="771" formatCode="#,##0.00">
                  <c:v>126.25475235728028</c:v>
                </c:pt>
                <c:pt idx="772" formatCode="#,##0.00">
                  <c:v>115.89256839971651</c:v>
                </c:pt>
                <c:pt idx="773" formatCode="#,##0.00">
                  <c:v>110.12824840825721</c:v>
                </c:pt>
                <c:pt idx="774" formatCode="#,##0.00">
                  <c:v>110.86711533825803</c:v>
                </c:pt>
                <c:pt idx="775" formatCode="#,##0.00">
                  <c:v>98.169165045008413</c:v>
                </c:pt>
                <c:pt idx="776" formatCode="#,##0.00">
                  <c:v>97.139482304119952</c:v>
                </c:pt>
                <c:pt idx="777" formatCode="#,##0.00">
                  <c:v>97.981064336640955</c:v>
                </c:pt>
                <c:pt idx="778" formatCode="#,##0.00">
                  <c:v>110.023972189574</c:v>
                </c:pt>
                <c:pt idx="779" formatCode="#,##0.00">
                  <c:v>111.53673066400263</c:v>
                </c:pt>
                <c:pt idx="780" formatCode="#,##0.00">
                  <c:v>113.1182602563765</c:v>
                </c:pt>
                <c:pt idx="781" formatCode="#,##0.00">
                  <c:v>115.14038715333285</c:v>
                </c:pt>
                <c:pt idx="782" formatCode="#,##0.00">
                  <c:v>119.32728439980716</c:v>
                </c:pt>
                <c:pt idx="783" formatCode="#,##0.00">
                  <c:v>115.9209396620809</c:v>
                </c:pt>
                <c:pt idx="784" formatCode="#,##0.00">
                  <c:v>106.45953669737476</c:v>
                </c:pt>
                <c:pt idx="785" formatCode="#,##0.00">
                  <c:v>92.720025052073311</c:v>
                </c:pt>
                <c:pt idx="786" formatCode="#,##0.00">
                  <c:v>98.902048930399431</c:v>
                </c:pt>
                <c:pt idx="787" formatCode="#,##0.00">
                  <c:v>105.29770851636961</c:v>
                </c:pt>
                <c:pt idx="788" formatCode="#,##0.00">
                  <c:v>105.42095661897859</c:v>
                </c:pt>
                <c:pt idx="789" formatCode="#,##0.00">
                  <c:v>99.42101922683959</c:v>
                </c:pt>
                <c:pt idx="790" formatCode="#,##0.00">
                  <c:v>96.352783348973063</c:v>
                </c:pt>
                <c:pt idx="791" formatCode="#,##0.00">
                  <c:v>98.13250436451132</c:v>
                </c:pt>
                <c:pt idx="792" formatCode="#,##0.00">
                  <c:v>105.08552297935221</c:v>
                </c:pt>
                <c:pt idx="793" formatCode="#,##0.00">
                  <c:v>105.21338642351081</c:v>
                </c:pt>
                <c:pt idx="794" formatCode="#,##0.00">
                  <c:v>102.99740053756499</c:v>
                </c:pt>
                <c:pt idx="795" formatCode="#,##0.00">
                  <c:v>102.12587149531704</c:v>
                </c:pt>
                <c:pt idx="796" formatCode="#,##0.00">
                  <c:v>105.11050958847402</c:v>
                </c:pt>
                <c:pt idx="797" formatCode="#,##0.00">
                  <c:v>105.96702546122023</c:v>
                </c:pt>
                <c:pt idx="798" formatCode="#,##0.00">
                  <c:v>115.55218950193219</c:v>
                </c:pt>
                <c:pt idx="799" formatCode="#,##0.00">
                  <c:v>117.36953095372721</c:v>
                </c:pt>
                <c:pt idx="800" formatCode="#,##0.00">
                  <c:v>117.01704751567159</c:v>
                </c:pt>
                <c:pt idx="801" formatCode="#,##0.00">
                  <c:v>110.62753212164789</c:v>
                </c:pt>
                <c:pt idx="802" formatCode="#,##0.00">
                  <c:v>103.08716102805072</c:v>
                </c:pt>
                <c:pt idx="803" formatCode="#,##0.00">
                  <c:v>106.94500039763862</c:v>
                </c:pt>
                <c:pt idx="804" formatCode="#,##0.00">
                  <c:v>103.39715969365206</c:v>
                </c:pt>
                <c:pt idx="805" formatCode="#,##0.00">
                  <c:v>110.05114340945404</c:v>
                </c:pt>
                <c:pt idx="806" formatCode="#,##0.00">
                  <c:v>109.80508414255938</c:v>
                </c:pt>
                <c:pt idx="807" formatCode="#,##0.00">
                  <c:v>110.98165066027259</c:v>
                </c:pt>
                <c:pt idx="808" formatCode="#,##0.00">
                  <c:v>110.89022991077086</c:v>
                </c:pt>
                <c:pt idx="809" formatCode="#,##0.00">
                  <c:v>114.65648430573299</c:v>
                </c:pt>
                <c:pt idx="810" formatCode="#,##0.00">
                  <c:v>112.14587910213984</c:v>
                </c:pt>
                <c:pt idx="811" formatCode="#,##0.00">
                  <c:v>104.5303186641961</c:v>
                </c:pt>
                <c:pt idx="812" formatCode="#,##0.00">
                  <c:v>100.91748002964499</c:v>
                </c:pt>
                <c:pt idx="813" formatCode="#,##0.00">
                  <c:v>91.39707506773928</c:v>
                </c:pt>
                <c:pt idx="814" formatCode="#,##0.00">
                  <c:v>82.228081458726322</c:v>
                </c:pt>
                <c:pt idx="815" formatCode="#,##0.00">
                  <c:v>64.525503184452774</c:v>
                </c:pt>
                <c:pt idx="816" formatCode="#,##0.00">
                  <c:v>51.719149595096006</c:v>
                </c:pt>
                <c:pt idx="817" formatCode="#,##0.00">
                  <c:v>55.259229929209411</c:v>
                </c:pt>
                <c:pt idx="818" formatCode="#,##0.00">
                  <c:v>52.103533876326416</c:v>
                </c:pt>
                <c:pt idx="819" formatCode="#,##0.00">
                  <c:v>59.265640901355518</c:v>
                </c:pt>
                <c:pt idx="820" formatCode="#,##0.00">
                  <c:v>64.299884395705803</c:v>
                </c:pt>
                <c:pt idx="821" formatCode="#,##0.00">
                  <c:v>64.717426837837735</c:v>
                </c:pt>
                <c:pt idx="822" formatCode="#,##0.00">
                  <c:v>54.979936129572536</c:v>
                </c:pt>
                <c:pt idx="823" formatCode="#,##0.00">
                  <c:v>46.306478660521869</c:v>
                </c:pt>
                <c:pt idx="824" formatCode="#,##0.00">
                  <c:v>49.236360474614536</c:v>
                </c:pt>
                <c:pt idx="825" formatCode="#,##0.00">
                  <c:v>49.988017551903468</c:v>
                </c:pt>
                <c:pt idx="826" formatCode="#,##0.00">
                  <c:v>45.845091260988369</c:v>
                </c:pt>
                <c:pt idx="827" formatCode="#,##0.00">
                  <c:v>40.217123336740123</c:v>
                </c:pt>
                <c:pt idx="828" formatCode="#,##0.00">
                  <c:v>34.2491232702763</c:v>
                </c:pt>
                <c:pt idx="829" formatCode="#,##0.00">
                  <c:v>32.822029129510966</c:v>
                </c:pt>
                <c:pt idx="830" formatCode="#,##0.00">
                  <c:v>40.567353425213952</c:v>
                </c:pt>
                <c:pt idx="831" formatCode="#,##0.00">
                  <c:v>43.868732423360626</c:v>
                </c:pt>
                <c:pt idx="832" formatCode="#,##0.00">
                  <c:v>50.157814713498176</c:v>
                </c:pt>
                <c:pt idx="833" formatCode="#,##0.00">
                  <c:v>52.205637089968249</c:v>
                </c:pt>
                <c:pt idx="834" formatCode="#,##0.00">
                  <c:v>47.811773131315668</c:v>
                </c:pt>
                <c:pt idx="835" formatCode="#,##0.00">
                  <c:v>47.790397251259037</c:v>
                </c:pt>
                <c:pt idx="836" formatCode="#,##0.00">
                  <c:v>48.187245880830311</c:v>
                </c:pt>
                <c:pt idx="837" formatCode="#,##0.00">
                  <c:v>52.967528785815894</c:v>
                </c:pt>
                <c:pt idx="838" formatCode="#,##0.00">
                  <c:v>48.513046369109858</c:v>
                </c:pt>
                <c:pt idx="839" formatCode="#,##0.00">
                  <c:v>55.053750611149582</c:v>
                </c:pt>
                <c:pt idx="840" formatCode="#,##0.00">
                  <c:v>55.385862496255918</c:v>
                </c:pt>
                <c:pt idx="841" formatCode="#,##0.00">
                  <c:v>56.337291902295377</c:v>
                </c:pt>
                <c:pt idx="842" formatCode="#,##0.00">
                  <c:v>52.040757252486806</c:v>
                </c:pt>
                <c:pt idx="843" formatCode="#,##0.00">
                  <c:v>53.791444369780969</c:v>
                </c:pt>
                <c:pt idx="844" formatCode="#,##0.00">
                  <c:v>51.101066061018521</c:v>
                </c:pt>
                <c:pt idx="845" formatCode="#,##0.00">
                  <c:v>47.573308884056381</c:v>
                </c:pt>
                <c:pt idx="846" formatCode="#,##0.00">
                  <c:v>49.070176354463406</c:v>
                </c:pt>
                <c:pt idx="847" formatCode="#,##0.00">
                  <c:v>50.352821614540879</c:v>
                </c:pt>
                <c:pt idx="848" formatCode="#,##0.00">
                  <c:v>51.976754150689487</c:v>
                </c:pt>
                <c:pt idx="849" formatCode="#,##0.00">
                  <c:v>53.785665422936027</c:v>
                </c:pt>
                <c:pt idx="850" formatCode="#,##0.00">
                  <c:v>58.879840215418092</c:v>
                </c:pt>
                <c:pt idx="851" formatCode="#,##0.00">
                  <c:v>60.044094434604155</c:v>
                </c:pt>
                <c:pt idx="852" formatCode="#,##0.00">
                  <c:v>65.824348849484508</c:v>
                </c:pt>
                <c:pt idx="853" formatCode="#,##0.00">
                  <c:v>64.135459859037326</c:v>
                </c:pt>
                <c:pt idx="854" formatCode="#,##0.00">
                  <c:v>64.666840802203581</c:v>
                </c:pt>
                <c:pt idx="855" formatCode="#,##0.00">
                  <c:v>68.146887097914188</c:v>
                </c:pt>
                <c:pt idx="856" formatCode="#,##0.00">
                  <c:v>71.787528154590944</c:v>
                </c:pt>
                <c:pt idx="857" formatCode="#,##0.00">
                  <c:v>69.474455634030875</c:v>
                </c:pt>
                <c:pt idx="858" formatCode="#,##0.00">
                  <c:v>72.569567165840922</c:v>
                </c:pt>
                <c:pt idx="859" formatCode="#,##0.00">
                  <c:v>69.467328940142806</c:v>
                </c:pt>
                <c:pt idx="860" formatCode="#,##0.00">
                  <c:v>71.581039141999781</c:v>
                </c:pt>
                <c:pt idx="861" formatCode="#,##0.00">
                  <c:v>71.963840493135606</c:v>
                </c:pt>
                <c:pt idx="862" formatCode="#,##0.00">
                  <c:v>57.963619169747211</c:v>
                </c:pt>
                <c:pt idx="863" formatCode="#,##0.00">
                  <c:v>50.394323545204969</c:v>
                </c:pt>
                <c:pt idx="864" formatCode="#,##0.00">
                  <c:v>52.308488444532443</c:v>
                </c:pt>
                <c:pt idx="865" formatCode="#,##0.00">
                  <c:v>55.803575867330757</c:v>
                </c:pt>
                <c:pt idx="866" formatCode="#,##0.00">
                  <c:v>58.840864276484531</c:v>
                </c:pt>
                <c:pt idx="867" formatCode="#,##0.00">
                  <c:v>64.403766319007275</c:v>
                </c:pt>
                <c:pt idx="868" formatCode="#,##0.00">
                  <c:v>61.294111235648302</c:v>
                </c:pt>
                <c:pt idx="869" formatCode="#,##0.00">
                  <c:v>55.026358955685559</c:v>
                </c:pt>
                <c:pt idx="870" formatCode="#,##0.00">
                  <c:v>57.579956583765167</c:v>
                </c:pt>
                <c:pt idx="871" formatCode="#,##0.00">
                  <c:v>54.985326246420144</c:v>
                </c:pt>
                <c:pt idx="872" formatCode="#,##0.00">
                  <c:v>57.06559730130337</c:v>
                </c:pt>
                <c:pt idx="873" formatCode="#,##0.00">
                  <c:v>53.935841008077126</c:v>
                </c:pt>
                <c:pt idx="874" formatCode="#,##0.00">
                  <c:v>56.87291297551819</c:v>
                </c:pt>
                <c:pt idx="875" formatCode="#,##0.00">
                  <c:v>59.571807973874435</c:v>
                </c:pt>
                <c:pt idx="876" formatCode="#,##0.00">
                  <c:v>57.140822553640895</c:v>
                </c:pt>
                <c:pt idx="877" formatCode="#,##0.00">
                  <c:v>50.162258778871525</c:v>
                </c:pt>
                <c:pt idx="878" formatCode="#,##0.00">
                  <c:v>29.114974711155401</c:v>
                </c:pt>
                <c:pt idx="879" formatCode="#,##0.00">
                  <c:v>16.628373133725677</c:v>
                </c:pt>
                <c:pt idx="880" formatCode="#,##0.00">
                  <c:v>28.710280723155364</c:v>
                </c:pt>
              </c:numCache>
            </c:numRef>
          </c:val>
          <c:smooth val="0"/>
          <c:extLst>
            <c:ext xmlns:c16="http://schemas.microsoft.com/office/drawing/2014/chart" uri="{C3380CC4-5D6E-409C-BE32-E72D297353CC}">
              <c16:uniqueId val="{00000001-B7EB-4B35-9F6C-20A9A86E3455}"/>
            </c:ext>
          </c:extLst>
        </c:ser>
        <c:dLbls>
          <c:showLegendKey val="0"/>
          <c:showVal val="0"/>
          <c:showCatName val="0"/>
          <c:showSerName val="0"/>
          <c:showPercent val="0"/>
          <c:showBubbleSize val="0"/>
        </c:dLbls>
        <c:smooth val="0"/>
        <c:axId val="1340712432"/>
        <c:axId val="1"/>
      </c:lineChart>
      <c:catAx>
        <c:axId val="1340712432"/>
        <c:scaling>
          <c:orientation val="minMax"/>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ln>
                  <a:solidFill>
                    <a:srgbClr val="000000"/>
                  </a:solidFill>
                </a:ln>
                <a:solidFill>
                  <a:srgbClr val="BC8F00"/>
                </a:solidFill>
                <a:latin typeface="+mn-lt"/>
                <a:ea typeface="+mn-ea"/>
                <a:cs typeface="+mn-cs"/>
              </a:defRPr>
            </a:pPr>
            <a:endParaRPr lang="en-US"/>
          </a:p>
        </c:txPr>
        <c:crossAx val="1"/>
        <c:crosses val="autoZero"/>
        <c:auto val="1"/>
        <c:lblAlgn val="ctr"/>
        <c:lblOffset val="100"/>
        <c:tickLblSkip val="60"/>
        <c:tickMarkSkip val="60"/>
        <c:noMultiLvlLbl val="1"/>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400" b="1" i="0" u="none" strike="noStrike" kern="1200" baseline="0">
                <a:ln>
                  <a:solidFill>
                    <a:srgbClr val="000000"/>
                  </a:solidFill>
                </a:ln>
                <a:solidFill>
                  <a:srgbClr val="BC8F00"/>
                </a:solidFill>
                <a:latin typeface="+mn-lt"/>
                <a:ea typeface="+mn-ea"/>
                <a:cs typeface="+mn-cs"/>
              </a:defRPr>
            </a:pPr>
            <a:endParaRPr lang="en-US"/>
          </a:p>
        </c:txPr>
        <c:crossAx val="1340712432"/>
        <c:crosses val="autoZero"/>
        <c:crossBetween val="between"/>
      </c:valAx>
      <c:spPr>
        <a:noFill/>
        <a:ln w="25400">
          <a:noFill/>
        </a:ln>
      </c:spPr>
    </c:plotArea>
    <c:legend>
      <c:legendPos val="r"/>
      <c:layout>
        <c:manualLayout>
          <c:xMode val="edge"/>
          <c:yMode val="edge"/>
          <c:x val="9.5429597113429743E-2"/>
          <c:y val="0.34882353862079418"/>
          <c:w val="0.33688374961078921"/>
          <c:h val="0.16743438320209975"/>
        </c:manualLayout>
      </c:layout>
      <c:overlay val="1"/>
      <c:txPr>
        <a:bodyPr/>
        <a:lstStyle/>
        <a:p>
          <a:pPr>
            <a:defRPr sz="2500" b="1" i="0" baseline="0">
              <a:ln>
                <a:solidFill>
                  <a:srgbClr val="000000"/>
                </a:solidFill>
              </a:ln>
              <a:solidFill>
                <a:srgbClr val="BC8F00"/>
              </a:solidFill>
            </a:defRPr>
          </a:pPr>
          <a:endParaRPr lang="en-US"/>
        </a:p>
      </c:txPr>
    </c:legend>
    <c:plotVisOnly val="1"/>
    <c:dispBlanksAs val="gap"/>
    <c:showDLblsOverMax val="0"/>
  </c:chart>
  <c:spPr>
    <a:solidFill>
      <a:srgbClr val="BF9000">
        <a:alpha val="0"/>
      </a:srgbClr>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880104986876634E-2"/>
          <c:y val="5.0925925925925923E-2"/>
          <c:w val="0.86745994750656163"/>
          <c:h val="0.82775444736074655"/>
        </c:manualLayout>
      </c:layout>
      <c:scatterChart>
        <c:scatterStyle val="lineMarker"/>
        <c:varyColors val="0"/>
        <c:ser>
          <c:idx val="0"/>
          <c:order val="0"/>
          <c:spPr>
            <a:ln w="19050" cap="rnd">
              <a:noFill/>
              <a:round/>
            </a:ln>
            <a:effectLst/>
          </c:spPr>
          <c:marker>
            <c:symbol val="circle"/>
            <c:size val="5"/>
            <c:spPr>
              <a:solidFill>
                <a:srgbClr val="002060"/>
              </a:solidFill>
              <a:ln w="6350">
                <a:solidFill>
                  <a:srgbClr val="FF0000"/>
                </a:solidFill>
              </a:ln>
              <a:effectLst/>
            </c:spPr>
          </c:marker>
          <c:xVal>
            <c:numRef>
              <c:f>'mer_dataT11.01A-1'!$P$15:$P$101</c:f>
              <c:numCache>
                <c:formatCode>0.00%</c:formatCode>
                <c:ptCount val="87"/>
                <c:pt idx="0">
                  <c:v>-2.1111626985044651E-2</c:v>
                </c:pt>
                <c:pt idx="1">
                  <c:v>-5.8829746698812357E-2</c:v>
                </c:pt>
                <c:pt idx="3">
                  <c:v>-2.6160947327175776E-2</c:v>
                </c:pt>
                <c:pt idx="5">
                  <c:v>-4.2866027246249772E-2</c:v>
                </c:pt>
                <c:pt idx="6">
                  <c:v>-5.4359883749476978E-2</c:v>
                </c:pt>
                <c:pt idx="7">
                  <c:v>-7.834483294589667E-2</c:v>
                </c:pt>
                <c:pt idx="8">
                  <c:v>-5.0110461007754736E-2</c:v>
                </c:pt>
                <c:pt idx="10">
                  <c:v>-2.7411423224871001E-2</c:v>
                </c:pt>
                <c:pt idx="11">
                  <c:v>-4.9197125517560281E-2</c:v>
                </c:pt>
                <c:pt idx="13">
                  <c:v>-6.7205358707706608E-2</c:v>
                </c:pt>
                <c:pt idx="14">
                  <c:v>-6.5149083891860471E-2</c:v>
                </c:pt>
                <c:pt idx="15">
                  <c:v>-4.4150203508205976E-2</c:v>
                </c:pt>
                <c:pt idx="17">
                  <c:v>-2.962669320867839E-2</c:v>
                </c:pt>
                <c:pt idx="19">
                  <c:v>-9.1220352358055479E-2</c:v>
                </c:pt>
                <c:pt idx="20">
                  <c:v>-0.22586502612377934</c:v>
                </c:pt>
                <c:pt idx="22">
                  <c:v>-0.25454112772104942</c:v>
                </c:pt>
                <c:pt idx="24">
                  <c:v>-2.0538601518110156E-2</c:v>
                </c:pt>
                <c:pt idx="27">
                  <c:v>-1.9364024583589767E-2</c:v>
                </c:pt>
                <c:pt idx="29">
                  <c:v>-2.4456979660410383E-2</c:v>
                </c:pt>
                <c:pt idx="31">
                  <c:v>-3.5540261636704429E-2</c:v>
                </c:pt>
                <c:pt idx="33">
                  <c:v>-2.5528858756493022E-2</c:v>
                </c:pt>
                <c:pt idx="35">
                  <c:v>-2.9406490427575704E-2</c:v>
                </c:pt>
                <c:pt idx="36">
                  <c:v>-4.667520832811789E-2</c:v>
                </c:pt>
                <c:pt idx="38">
                  <c:v>-2.1544465732150186E-2</c:v>
                </c:pt>
                <c:pt idx="40">
                  <c:v>-6.5950568493992279E-2</c:v>
                </c:pt>
                <c:pt idx="44">
                  <c:v>-7.7995961508053213E-2</c:v>
                </c:pt>
                <c:pt idx="46">
                  <c:v>-2.8506957304482938E-2</c:v>
                </c:pt>
                <c:pt idx="48">
                  <c:v>-4.2706266432556816E-2</c:v>
                </c:pt>
                <c:pt idx="52">
                  <c:v>-7.2260890166084835E-2</c:v>
                </c:pt>
                <c:pt idx="54">
                  <c:v>-9.3307239280123966E-2</c:v>
                </c:pt>
                <c:pt idx="58">
                  <c:v>-4.9990804027141067E-2</c:v>
                </c:pt>
                <c:pt idx="62">
                  <c:v>-2.4129349011040802E-2</c:v>
                </c:pt>
                <c:pt idx="65">
                  <c:v>-4.2292198642716272E-2</c:v>
                </c:pt>
                <c:pt idx="67">
                  <c:v>-2.2225073160847764E-2</c:v>
                </c:pt>
                <c:pt idx="69">
                  <c:v>-3.6867352982994372E-2</c:v>
                </c:pt>
                <c:pt idx="71">
                  <c:v>-2.6762505603277642E-2</c:v>
                </c:pt>
                <c:pt idx="73">
                  <c:v>-2.2294390807665376E-2</c:v>
                </c:pt>
                <c:pt idx="75">
                  <c:v>-1.9499571426214501E-2</c:v>
                </c:pt>
                <c:pt idx="77">
                  <c:v>-2.0117451116040463E-2</c:v>
                </c:pt>
                <c:pt idx="79">
                  <c:v>-1.9485799673957249E-2</c:v>
                </c:pt>
                <c:pt idx="81">
                  <c:v>-2.5170924018110163E-2</c:v>
                </c:pt>
                <c:pt idx="83">
                  <c:v>-3.0174703122213042E-2</c:v>
                </c:pt>
                <c:pt idx="85">
                  <c:v>-0.17238444497355054</c:v>
                </c:pt>
                <c:pt idx="86">
                  <c:v>-5.5442955653085768E-2</c:v>
                </c:pt>
              </c:numCache>
            </c:numRef>
          </c:xVal>
          <c:yVal>
            <c:numRef>
              <c:f>'mer_dataT11.01A-1'!$Q$15:$Q$101</c:f>
              <c:numCache>
                <c:formatCode>0.00%</c:formatCode>
                <c:ptCount val="87"/>
                <c:pt idx="0">
                  <c:v>-9.0213018963789082E-2</c:v>
                </c:pt>
                <c:pt idx="1">
                  <c:v>-0.21831301040277573</c:v>
                </c:pt>
                <c:pt idx="3">
                  <c:v>-9.4028949648276239E-2</c:v>
                </c:pt>
                <c:pt idx="5">
                  <c:v>0.10536051565782678</c:v>
                </c:pt>
                <c:pt idx="6">
                  <c:v>0.10039676027166244</c:v>
                </c:pt>
                <c:pt idx="7">
                  <c:v>1.4914086239331326E-2</c:v>
                </c:pt>
                <c:pt idx="8">
                  <c:v>-6.0834919809463983E-2</c:v>
                </c:pt>
                <c:pt idx="10">
                  <c:v>0</c:v>
                </c:pt>
                <c:pt idx="11">
                  <c:v>-2.2499498139527674E-3</c:v>
                </c:pt>
                <c:pt idx="13">
                  <c:v>0</c:v>
                </c:pt>
                <c:pt idx="14">
                  <c:v>0</c:v>
                </c:pt>
                <c:pt idx="15">
                  <c:v>0</c:v>
                </c:pt>
                <c:pt idx="17">
                  <c:v>0</c:v>
                </c:pt>
                <c:pt idx="19">
                  <c:v>0</c:v>
                </c:pt>
                <c:pt idx="20">
                  <c:v>4.3280319803040257E-2</c:v>
                </c:pt>
                <c:pt idx="22">
                  <c:v>7.0825843389926035E-2</c:v>
                </c:pt>
                <c:pt idx="24">
                  <c:v>-4.9126129838407806E-2</c:v>
                </c:pt>
                <c:pt idx="27">
                  <c:v>-9.3631422751094817E-4</c:v>
                </c:pt>
                <c:pt idx="29">
                  <c:v>1.2687537081555789E-2</c:v>
                </c:pt>
                <c:pt idx="31">
                  <c:v>-6.9905714361601312E-2</c:v>
                </c:pt>
                <c:pt idx="33">
                  <c:v>-7.2013423359855722E-3</c:v>
                </c:pt>
                <c:pt idx="35">
                  <c:v>2.5461509735347221E-3</c:v>
                </c:pt>
                <c:pt idx="36">
                  <c:v>-2.5432356554233593E-4</c:v>
                </c:pt>
                <c:pt idx="38">
                  <c:v>6.0790460763815446E-3</c:v>
                </c:pt>
                <c:pt idx="40">
                  <c:v>-1.129955525393278E-2</c:v>
                </c:pt>
                <c:pt idx="44">
                  <c:v>6.2305497506365271E-3</c:v>
                </c:pt>
                <c:pt idx="46">
                  <c:v>-3.402974858631147E-2</c:v>
                </c:pt>
                <c:pt idx="48">
                  <c:v>-9.1683680868790418E-3</c:v>
                </c:pt>
                <c:pt idx="52">
                  <c:v>1.9641674455014524E-2</c:v>
                </c:pt>
                <c:pt idx="54">
                  <c:v>-6.2540839781810575E-3</c:v>
                </c:pt>
                <c:pt idx="58">
                  <c:v>1.4690788912986363E-2</c:v>
                </c:pt>
                <c:pt idx="62">
                  <c:v>-4.8658138780416138E-2</c:v>
                </c:pt>
                <c:pt idx="65">
                  <c:v>-2.2124796280635906E-2</c:v>
                </c:pt>
                <c:pt idx="67">
                  <c:v>0</c:v>
                </c:pt>
                <c:pt idx="69">
                  <c:v>-9.8522964430114435E-3</c:v>
                </c:pt>
                <c:pt idx="71">
                  <c:v>0</c:v>
                </c:pt>
                <c:pt idx="73">
                  <c:v>-1.0362787035546273E-2</c:v>
                </c:pt>
                <c:pt idx="75">
                  <c:v>0</c:v>
                </c:pt>
                <c:pt idx="77">
                  <c:v>0</c:v>
                </c:pt>
                <c:pt idx="79">
                  <c:v>-5.0792166840104791E-2</c:v>
                </c:pt>
                <c:pt idx="81">
                  <c:v>2.5784117155714714E-2</c:v>
                </c:pt>
                <c:pt idx="83">
                  <c:v>-1.0204170174241689E-2</c:v>
                </c:pt>
                <c:pt idx="85">
                  <c:v>-0.30507381516365006</c:v>
                </c:pt>
                <c:pt idx="86">
                  <c:v>-9.1807549253122733E-2</c:v>
                </c:pt>
              </c:numCache>
            </c:numRef>
          </c:yVal>
          <c:smooth val="0"/>
          <c:extLst>
            <c:ext xmlns:c16="http://schemas.microsoft.com/office/drawing/2014/chart" uri="{C3380CC4-5D6E-409C-BE32-E72D297353CC}">
              <c16:uniqueId val="{00000000-BE42-440B-B799-16E623C32006}"/>
            </c:ext>
          </c:extLst>
        </c:ser>
        <c:dLbls>
          <c:showLegendKey val="0"/>
          <c:showVal val="0"/>
          <c:showCatName val="0"/>
          <c:showSerName val="0"/>
          <c:showPercent val="0"/>
          <c:showBubbleSize val="0"/>
        </c:dLbls>
        <c:axId val="755597007"/>
        <c:axId val="750124591"/>
      </c:scatterChart>
      <c:valAx>
        <c:axId val="75559700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l-GR"/>
                  <a:t>Δ </a:t>
                </a:r>
                <a:r>
                  <a:rPr lang="en-US"/>
                  <a:t>in non-Saudi Production</a:t>
                </a:r>
              </a:p>
            </c:rich>
          </c:tx>
          <c:layout>
            <c:manualLayout>
              <c:xMode val="edge"/>
              <c:yMode val="edge"/>
              <c:x val="5.5288057742782157E-2"/>
              <c:y val="0.2305322251385243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50124591"/>
        <c:crosses val="autoZero"/>
        <c:crossBetween val="midCat"/>
      </c:valAx>
      <c:valAx>
        <c:axId val="7501245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l-GR"/>
                  <a:t>Δ </a:t>
                </a:r>
                <a:r>
                  <a:rPr lang="en-US"/>
                  <a:t>in Saudi Production</a:t>
                </a:r>
              </a:p>
            </c:rich>
          </c:tx>
          <c:layout>
            <c:manualLayout>
              <c:xMode val="edge"/>
              <c:yMode val="edge"/>
              <c:x val="0.9555555555555556"/>
              <c:y val="5.0439632545931749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5559700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n>
                  <a:solidFill>
                    <a:srgbClr val="000000"/>
                  </a:solidFill>
                </a:ln>
              </a:defRPr>
            </a:pPr>
            <a:r>
              <a:rPr lang="en-GB">
                <a:ln>
                  <a:solidFill>
                    <a:srgbClr val="000000"/>
                  </a:solidFill>
                </a:ln>
              </a:rPr>
              <a:t>OPEC's</a:t>
            </a:r>
            <a:r>
              <a:rPr lang="en-GB" baseline="0">
                <a:ln>
                  <a:solidFill>
                    <a:srgbClr val="000000"/>
                  </a:solidFill>
                </a:ln>
              </a:rPr>
              <a:t> market power</a:t>
            </a:r>
            <a:endParaRPr lang="en-GB">
              <a:ln>
                <a:solidFill>
                  <a:srgbClr val="000000"/>
                </a:solidFill>
              </a:ln>
            </a:endParaRPr>
          </a:p>
        </c:rich>
      </c:tx>
      <c:layout>
        <c:manualLayout>
          <c:xMode val="edge"/>
          <c:yMode val="edge"/>
          <c:x val="0.21686282180169542"/>
          <c:y val="0.33013800481361988"/>
        </c:manualLayout>
      </c:layout>
      <c:overlay val="1"/>
    </c:title>
    <c:autoTitleDeleted val="0"/>
    <c:plotArea>
      <c:layout/>
      <c:lineChart>
        <c:grouping val="standard"/>
        <c:varyColors val="0"/>
        <c:ser>
          <c:idx val="0"/>
          <c:order val="0"/>
          <c:tx>
            <c:strRef>
              <c:f>Sheet1!$W$1</c:f>
              <c:strCache>
                <c:ptCount val="1"/>
                <c:pt idx="0">
                  <c:v>ε no shale boom</c:v>
                </c:pt>
              </c:strCache>
            </c:strRef>
          </c:tx>
          <c:spPr>
            <a:ln w="38100"/>
          </c:spPr>
          <c:marker>
            <c:symbol val="none"/>
          </c:marker>
          <c:cat>
            <c:numRef>
              <c:f>Sheet1!$A$2:$A$81</c:f>
              <c:numCache>
                <c:formatCode>General</c:formatCode>
                <c:ptCount val="80"/>
                <c:pt idx="0">
                  <c:v>2011</c:v>
                </c:pt>
                <c:pt idx="1">
                  <c:v>2011</c:v>
                </c:pt>
                <c:pt idx="2">
                  <c:v>2011</c:v>
                </c:pt>
                <c:pt idx="3">
                  <c:v>2011</c:v>
                </c:pt>
                <c:pt idx="4">
                  <c:v>2012</c:v>
                </c:pt>
                <c:pt idx="5">
                  <c:v>2012</c:v>
                </c:pt>
                <c:pt idx="6">
                  <c:v>2012</c:v>
                </c:pt>
                <c:pt idx="7">
                  <c:v>2012</c:v>
                </c:pt>
                <c:pt idx="8">
                  <c:v>2013</c:v>
                </c:pt>
                <c:pt idx="9">
                  <c:v>2013</c:v>
                </c:pt>
                <c:pt idx="10">
                  <c:v>2013</c:v>
                </c:pt>
                <c:pt idx="11">
                  <c:v>2013</c:v>
                </c:pt>
                <c:pt idx="12">
                  <c:v>2014</c:v>
                </c:pt>
                <c:pt idx="13">
                  <c:v>2014</c:v>
                </c:pt>
                <c:pt idx="14">
                  <c:v>2014</c:v>
                </c:pt>
                <c:pt idx="15">
                  <c:v>2014</c:v>
                </c:pt>
                <c:pt idx="16">
                  <c:v>2015</c:v>
                </c:pt>
                <c:pt idx="17">
                  <c:v>2015</c:v>
                </c:pt>
                <c:pt idx="18">
                  <c:v>2015</c:v>
                </c:pt>
                <c:pt idx="19">
                  <c:v>2015</c:v>
                </c:pt>
                <c:pt idx="20">
                  <c:v>2016</c:v>
                </c:pt>
                <c:pt idx="21">
                  <c:v>2016</c:v>
                </c:pt>
                <c:pt idx="22">
                  <c:v>2016</c:v>
                </c:pt>
                <c:pt idx="23">
                  <c:v>2016</c:v>
                </c:pt>
                <c:pt idx="24">
                  <c:v>2017</c:v>
                </c:pt>
                <c:pt idx="25">
                  <c:v>2017</c:v>
                </c:pt>
                <c:pt idx="26">
                  <c:v>2017</c:v>
                </c:pt>
                <c:pt idx="27">
                  <c:v>2017</c:v>
                </c:pt>
                <c:pt idx="28">
                  <c:v>2018</c:v>
                </c:pt>
                <c:pt idx="29">
                  <c:v>2018</c:v>
                </c:pt>
                <c:pt idx="30">
                  <c:v>2018</c:v>
                </c:pt>
                <c:pt idx="31">
                  <c:v>2018</c:v>
                </c:pt>
                <c:pt idx="32">
                  <c:v>2019</c:v>
                </c:pt>
                <c:pt idx="33">
                  <c:v>2019</c:v>
                </c:pt>
                <c:pt idx="34">
                  <c:v>2019</c:v>
                </c:pt>
                <c:pt idx="35">
                  <c:v>2019</c:v>
                </c:pt>
                <c:pt idx="36">
                  <c:v>2020</c:v>
                </c:pt>
                <c:pt idx="37">
                  <c:v>2020</c:v>
                </c:pt>
                <c:pt idx="38">
                  <c:v>2020</c:v>
                </c:pt>
                <c:pt idx="39">
                  <c:v>2020</c:v>
                </c:pt>
                <c:pt idx="40">
                  <c:v>2021</c:v>
                </c:pt>
                <c:pt idx="41">
                  <c:v>2021</c:v>
                </c:pt>
                <c:pt idx="42">
                  <c:v>2021</c:v>
                </c:pt>
                <c:pt idx="43">
                  <c:v>2021</c:v>
                </c:pt>
                <c:pt idx="44">
                  <c:v>2022</c:v>
                </c:pt>
                <c:pt idx="45">
                  <c:v>2022</c:v>
                </c:pt>
                <c:pt idx="46">
                  <c:v>2022</c:v>
                </c:pt>
                <c:pt idx="47">
                  <c:v>2022</c:v>
                </c:pt>
                <c:pt idx="48">
                  <c:v>2023</c:v>
                </c:pt>
                <c:pt idx="49">
                  <c:v>2023</c:v>
                </c:pt>
                <c:pt idx="50">
                  <c:v>2023</c:v>
                </c:pt>
                <c:pt idx="51">
                  <c:v>2023</c:v>
                </c:pt>
                <c:pt idx="52">
                  <c:v>2024</c:v>
                </c:pt>
                <c:pt idx="53">
                  <c:v>2024</c:v>
                </c:pt>
                <c:pt idx="54">
                  <c:v>2024</c:v>
                </c:pt>
                <c:pt idx="55">
                  <c:v>2024</c:v>
                </c:pt>
                <c:pt idx="56">
                  <c:v>2025</c:v>
                </c:pt>
                <c:pt idx="57">
                  <c:v>2025</c:v>
                </c:pt>
                <c:pt idx="58">
                  <c:v>2025</c:v>
                </c:pt>
                <c:pt idx="59">
                  <c:v>2025</c:v>
                </c:pt>
                <c:pt idx="60">
                  <c:v>2026</c:v>
                </c:pt>
                <c:pt idx="61">
                  <c:v>2026</c:v>
                </c:pt>
                <c:pt idx="62">
                  <c:v>2026</c:v>
                </c:pt>
                <c:pt idx="63">
                  <c:v>2026</c:v>
                </c:pt>
                <c:pt idx="64">
                  <c:v>2027</c:v>
                </c:pt>
                <c:pt idx="65">
                  <c:v>2027</c:v>
                </c:pt>
                <c:pt idx="66">
                  <c:v>2027</c:v>
                </c:pt>
                <c:pt idx="67">
                  <c:v>2027</c:v>
                </c:pt>
                <c:pt idx="68">
                  <c:v>2028</c:v>
                </c:pt>
                <c:pt idx="69">
                  <c:v>2028</c:v>
                </c:pt>
                <c:pt idx="70">
                  <c:v>2028</c:v>
                </c:pt>
                <c:pt idx="71">
                  <c:v>2028</c:v>
                </c:pt>
                <c:pt idx="72">
                  <c:v>2029</c:v>
                </c:pt>
                <c:pt idx="73">
                  <c:v>2029</c:v>
                </c:pt>
                <c:pt idx="74">
                  <c:v>2029</c:v>
                </c:pt>
                <c:pt idx="75">
                  <c:v>2029</c:v>
                </c:pt>
                <c:pt idx="76">
                  <c:v>2030</c:v>
                </c:pt>
                <c:pt idx="77">
                  <c:v>2030</c:v>
                </c:pt>
                <c:pt idx="78">
                  <c:v>2030</c:v>
                </c:pt>
                <c:pt idx="79">
                  <c:v>2030</c:v>
                </c:pt>
              </c:numCache>
            </c:numRef>
          </c:cat>
          <c:val>
            <c:numRef>
              <c:f>Sheet1!$W$2:$W$81</c:f>
              <c:numCache>
                <c:formatCode>General</c:formatCode>
                <c:ptCount val="80"/>
                <c:pt idx="0">
                  <c:v>-2.3209298350640468</c:v>
                </c:pt>
                <c:pt idx="1">
                  <c:v>-2.4928694751941172</c:v>
                </c:pt>
                <c:pt idx="2">
                  <c:v>-2.4085411888449957</c:v>
                </c:pt>
                <c:pt idx="3">
                  <c:v>-2.4133708908270997</c:v>
                </c:pt>
                <c:pt idx="4">
                  <c:v>-2.3957499707298973</c:v>
                </c:pt>
                <c:pt idx="5">
                  <c:v>-2.3568023876731505</c:v>
                </c:pt>
                <c:pt idx="6">
                  <c:v>-2.3483698000598969</c:v>
                </c:pt>
                <c:pt idx="7">
                  <c:v>-2.3436120806536946</c:v>
                </c:pt>
                <c:pt idx="8">
                  <c:v>-2.4277381805855209</c:v>
                </c:pt>
                <c:pt idx="9">
                  <c:v>-2.3727708010025408</c:v>
                </c:pt>
                <c:pt idx="10">
                  <c:v>-2.4063711082986203</c:v>
                </c:pt>
                <c:pt idx="11">
                  <c:v>-2.3685495749564915</c:v>
                </c:pt>
                <c:pt idx="12">
                  <c:v>-2.3313243730836373</c:v>
                </c:pt>
                <c:pt idx="13">
                  <c:v>-2.3680219225929302</c:v>
                </c:pt>
                <c:pt idx="14">
                  <c:v>-2.2984136580042014</c:v>
                </c:pt>
                <c:pt idx="15">
                  <c:v>-2.0582273695747166</c:v>
                </c:pt>
                <c:pt idx="16">
                  <c:v>-1.9311749023769622</c:v>
                </c:pt>
                <c:pt idx="17">
                  <c:v>-1.983280855251299</c:v>
                </c:pt>
                <c:pt idx="18">
                  <c:v>-1.8812477254828091</c:v>
                </c:pt>
                <c:pt idx="19">
                  <c:v>-1.8015857159216198</c:v>
                </c:pt>
                <c:pt idx="20">
                  <c:v>-1.7440467837575049</c:v>
                </c:pt>
                <c:pt idx="21">
                  <c:v>-1.7800863937161981</c:v>
                </c:pt>
                <c:pt idx="22">
                  <c:v>-1.7455975015853387</c:v>
                </c:pt>
                <c:pt idx="23">
                  <c:v>-1.7349813869303199</c:v>
                </c:pt>
                <c:pt idx="24">
                  <c:v>-1.7622952782063277</c:v>
                </c:pt>
                <c:pt idx="25">
                  <c:v>-1.7284314785777437</c:v>
                </c:pt>
                <c:pt idx="26">
                  <c:v>-1.6992369659358644</c:v>
                </c:pt>
                <c:pt idx="27">
                  <c:v>-1.7135634277638125</c:v>
                </c:pt>
                <c:pt idx="28">
                  <c:v>-1.741165903554222</c:v>
                </c:pt>
                <c:pt idx="29">
                  <c:v>-1.7724775210054011</c:v>
                </c:pt>
                <c:pt idx="30">
                  <c:v>-1.7756975019878214</c:v>
                </c:pt>
                <c:pt idx="31">
                  <c:v>-1.7876947894883868</c:v>
                </c:pt>
                <c:pt idx="32">
                  <c:v>-1.7949227725926755</c:v>
                </c:pt>
                <c:pt idx="33">
                  <c:v>-1.7627638600251154</c:v>
                </c:pt>
                <c:pt idx="34">
                  <c:v>-1.6880609478599982</c:v>
                </c:pt>
                <c:pt idx="35">
                  <c:v>-1.6574701271024121</c:v>
                </c:pt>
                <c:pt idx="36">
                  <c:v>-1.6562780772934711</c:v>
                </c:pt>
                <c:pt idx="37">
                  <c:v>-1.6464353902694622</c:v>
                </c:pt>
                <c:pt idx="38">
                  <c:v>-1.6191723128831748</c:v>
                </c:pt>
                <c:pt idx="39">
                  <c:v>-1.6013293824163928</c:v>
                </c:pt>
                <c:pt idx="40">
                  <c:v>-1.6295406485525927</c:v>
                </c:pt>
                <c:pt idx="41">
                  <c:v>-1.6507842183177353</c:v>
                </c:pt>
                <c:pt idx="42">
                  <c:v>-1.6660343713358949</c:v>
                </c:pt>
                <c:pt idx="43">
                  <c:v>-1.6804996777798957</c:v>
                </c:pt>
                <c:pt idx="44">
                  <c:v>-1.7053669032625465</c:v>
                </c:pt>
                <c:pt idx="45">
                  <c:v>-1.7271786410451575</c:v>
                </c:pt>
                <c:pt idx="46">
                  <c:v>-1.7368274615705519</c:v>
                </c:pt>
                <c:pt idx="47">
                  <c:v>-1.7573001281084726</c:v>
                </c:pt>
                <c:pt idx="48">
                  <c:v>-1.7926767785567836</c:v>
                </c:pt>
                <c:pt idx="49">
                  <c:v>-1.8028620218611273</c:v>
                </c:pt>
                <c:pt idx="50">
                  <c:v>-1.8045127117227446</c:v>
                </c:pt>
                <c:pt idx="51">
                  <c:v>-1.8304417027780753</c:v>
                </c:pt>
                <c:pt idx="52">
                  <c:v>-1.8700348199627095</c:v>
                </c:pt>
                <c:pt idx="53">
                  <c:v>-1.8882042612949208</c:v>
                </c:pt>
                <c:pt idx="54">
                  <c:v>-1.8654157801446374</c:v>
                </c:pt>
                <c:pt idx="55">
                  <c:v>-1.8689180471133553</c:v>
                </c:pt>
                <c:pt idx="56">
                  <c:v>-1.9139155558702898</c:v>
                </c:pt>
                <c:pt idx="57">
                  <c:v>-1.9314398586665746</c:v>
                </c:pt>
                <c:pt idx="58">
                  <c:v>-1.908201167133065</c:v>
                </c:pt>
                <c:pt idx="59">
                  <c:v>-1.8599792914988429</c:v>
                </c:pt>
                <c:pt idx="60">
                  <c:v>-1.8564771108594169</c:v>
                </c:pt>
                <c:pt idx="61">
                  <c:v>-1.8182124561757138</c:v>
                </c:pt>
                <c:pt idx="62">
                  <c:v>-1.8004821834711877</c:v>
                </c:pt>
                <c:pt idx="63">
                  <c:v>-1.7855960941540499</c:v>
                </c:pt>
                <c:pt idx="64">
                  <c:v>-1.8195991248585432</c:v>
                </c:pt>
                <c:pt idx="65">
                  <c:v>-1.8273949142557775</c:v>
                </c:pt>
                <c:pt idx="66">
                  <c:v>-1.8219013273868718</c:v>
                </c:pt>
                <c:pt idx="67">
                  <c:v>-1.8811251363032733</c:v>
                </c:pt>
                <c:pt idx="68">
                  <c:v>-1.9515296993808917</c:v>
                </c:pt>
                <c:pt idx="69">
                  <c:v>-1.948332310587906</c:v>
                </c:pt>
                <c:pt idx="70">
                  <c:v>-1.9641340634160249</c:v>
                </c:pt>
                <c:pt idx="71">
                  <c:v>-1.9565117736053688</c:v>
                </c:pt>
                <c:pt idx="72">
                  <c:v>-1.9858407606828119</c:v>
                </c:pt>
                <c:pt idx="73">
                  <c:v>-1.9992302235076347</c:v>
                </c:pt>
                <c:pt idx="74">
                  <c:v>-1.9484633446662072</c:v>
                </c:pt>
                <c:pt idx="75">
                  <c:v>-1.9933032267188389</c:v>
                </c:pt>
                <c:pt idx="76">
                  <c:v>-2.0342888091634528</c:v>
                </c:pt>
                <c:pt idx="77">
                  <c:v>-2.0565355237274887</c:v>
                </c:pt>
                <c:pt idx="78">
                  <c:v>-2.0948137384733272</c:v>
                </c:pt>
                <c:pt idx="79">
                  <c:v>-2.1410237326172408</c:v>
                </c:pt>
              </c:numCache>
            </c:numRef>
          </c:val>
          <c:smooth val="0"/>
          <c:extLst>
            <c:ext xmlns:c16="http://schemas.microsoft.com/office/drawing/2014/chart" uri="{C3380CC4-5D6E-409C-BE32-E72D297353CC}">
              <c16:uniqueId val="{00000000-70D8-47D0-844D-8B970EAA0E47}"/>
            </c:ext>
          </c:extLst>
        </c:ser>
        <c:ser>
          <c:idx val="1"/>
          <c:order val="1"/>
          <c:tx>
            <c:strRef>
              <c:f>Sheet1!$X$1</c:f>
              <c:strCache>
                <c:ptCount val="1"/>
                <c:pt idx="0">
                  <c:v>ε with shale boom</c:v>
                </c:pt>
              </c:strCache>
            </c:strRef>
          </c:tx>
          <c:spPr>
            <a:ln w="38100"/>
          </c:spPr>
          <c:marker>
            <c:symbol val="none"/>
          </c:marker>
          <c:cat>
            <c:numRef>
              <c:f>Sheet1!$A$2:$A$81</c:f>
              <c:numCache>
                <c:formatCode>General</c:formatCode>
                <c:ptCount val="80"/>
                <c:pt idx="0">
                  <c:v>2011</c:v>
                </c:pt>
                <c:pt idx="1">
                  <c:v>2011</c:v>
                </c:pt>
                <c:pt idx="2">
                  <c:v>2011</c:v>
                </c:pt>
                <c:pt idx="3">
                  <c:v>2011</c:v>
                </c:pt>
                <c:pt idx="4">
                  <c:v>2012</c:v>
                </c:pt>
                <c:pt idx="5">
                  <c:v>2012</c:v>
                </c:pt>
                <c:pt idx="6">
                  <c:v>2012</c:v>
                </c:pt>
                <c:pt idx="7">
                  <c:v>2012</c:v>
                </c:pt>
                <c:pt idx="8">
                  <c:v>2013</c:v>
                </c:pt>
                <c:pt idx="9">
                  <c:v>2013</c:v>
                </c:pt>
                <c:pt idx="10">
                  <c:v>2013</c:v>
                </c:pt>
                <c:pt idx="11">
                  <c:v>2013</c:v>
                </c:pt>
                <c:pt idx="12">
                  <c:v>2014</c:v>
                </c:pt>
                <c:pt idx="13">
                  <c:v>2014</c:v>
                </c:pt>
                <c:pt idx="14">
                  <c:v>2014</c:v>
                </c:pt>
                <c:pt idx="15">
                  <c:v>2014</c:v>
                </c:pt>
                <c:pt idx="16">
                  <c:v>2015</c:v>
                </c:pt>
                <c:pt idx="17">
                  <c:v>2015</c:v>
                </c:pt>
                <c:pt idx="18">
                  <c:v>2015</c:v>
                </c:pt>
                <c:pt idx="19">
                  <c:v>2015</c:v>
                </c:pt>
                <c:pt idx="20">
                  <c:v>2016</c:v>
                </c:pt>
                <c:pt idx="21">
                  <c:v>2016</c:v>
                </c:pt>
                <c:pt idx="22">
                  <c:v>2016</c:v>
                </c:pt>
                <c:pt idx="23">
                  <c:v>2016</c:v>
                </c:pt>
                <c:pt idx="24">
                  <c:v>2017</c:v>
                </c:pt>
                <c:pt idx="25">
                  <c:v>2017</c:v>
                </c:pt>
                <c:pt idx="26">
                  <c:v>2017</c:v>
                </c:pt>
                <c:pt idx="27">
                  <c:v>2017</c:v>
                </c:pt>
                <c:pt idx="28">
                  <c:v>2018</c:v>
                </c:pt>
                <c:pt idx="29">
                  <c:v>2018</c:v>
                </c:pt>
                <c:pt idx="30">
                  <c:v>2018</c:v>
                </c:pt>
                <c:pt idx="31">
                  <c:v>2018</c:v>
                </c:pt>
                <c:pt idx="32">
                  <c:v>2019</c:v>
                </c:pt>
                <c:pt idx="33">
                  <c:v>2019</c:v>
                </c:pt>
                <c:pt idx="34">
                  <c:v>2019</c:v>
                </c:pt>
                <c:pt idx="35">
                  <c:v>2019</c:v>
                </c:pt>
                <c:pt idx="36">
                  <c:v>2020</c:v>
                </c:pt>
                <c:pt idx="37">
                  <c:v>2020</c:v>
                </c:pt>
                <c:pt idx="38">
                  <c:v>2020</c:v>
                </c:pt>
                <c:pt idx="39">
                  <c:v>2020</c:v>
                </c:pt>
                <c:pt idx="40">
                  <c:v>2021</c:v>
                </c:pt>
                <c:pt idx="41">
                  <c:v>2021</c:v>
                </c:pt>
                <c:pt idx="42">
                  <c:v>2021</c:v>
                </c:pt>
                <c:pt idx="43">
                  <c:v>2021</c:v>
                </c:pt>
                <c:pt idx="44">
                  <c:v>2022</c:v>
                </c:pt>
                <c:pt idx="45">
                  <c:v>2022</c:v>
                </c:pt>
                <c:pt idx="46">
                  <c:v>2022</c:v>
                </c:pt>
                <c:pt idx="47">
                  <c:v>2022</c:v>
                </c:pt>
                <c:pt idx="48">
                  <c:v>2023</c:v>
                </c:pt>
                <c:pt idx="49">
                  <c:v>2023</c:v>
                </c:pt>
                <c:pt idx="50">
                  <c:v>2023</c:v>
                </c:pt>
                <c:pt idx="51">
                  <c:v>2023</c:v>
                </c:pt>
                <c:pt idx="52">
                  <c:v>2024</c:v>
                </c:pt>
                <c:pt idx="53">
                  <c:v>2024</c:v>
                </c:pt>
                <c:pt idx="54">
                  <c:v>2024</c:v>
                </c:pt>
                <c:pt idx="55">
                  <c:v>2024</c:v>
                </c:pt>
                <c:pt idx="56">
                  <c:v>2025</c:v>
                </c:pt>
                <c:pt idx="57">
                  <c:v>2025</c:v>
                </c:pt>
                <c:pt idx="58">
                  <c:v>2025</c:v>
                </c:pt>
                <c:pt idx="59">
                  <c:v>2025</c:v>
                </c:pt>
                <c:pt idx="60">
                  <c:v>2026</c:v>
                </c:pt>
                <c:pt idx="61">
                  <c:v>2026</c:v>
                </c:pt>
                <c:pt idx="62">
                  <c:v>2026</c:v>
                </c:pt>
                <c:pt idx="63">
                  <c:v>2026</c:v>
                </c:pt>
                <c:pt idx="64">
                  <c:v>2027</c:v>
                </c:pt>
                <c:pt idx="65">
                  <c:v>2027</c:v>
                </c:pt>
                <c:pt idx="66">
                  <c:v>2027</c:v>
                </c:pt>
                <c:pt idx="67">
                  <c:v>2027</c:v>
                </c:pt>
                <c:pt idx="68">
                  <c:v>2028</c:v>
                </c:pt>
                <c:pt idx="69">
                  <c:v>2028</c:v>
                </c:pt>
                <c:pt idx="70">
                  <c:v>2028</c:v>
                </c:pt>
                <c:pt idx="71">
                  <c:v>2028</c:v>
                </c:pt>
                <c:pt idx="72">
                  <c:v>2029</c:v>
                </c:pt>
                <c:pt idx="73">
                  <c:v>2029</c:v>
                </c:pt>
                <c:pt idx="74">
                  <c:v>2029</c:v>
                </c:pt>
                <c:pt idx="75">
                  <c:v>2029</c:v>
                </c:pt>
                <c:pt idx="76">
                  <c:v>2030</c:v>
                </c:pt>
                <c:pt idx="77">
                  <c:v>2030</c:v>
                </c:pt>
                <c:pt idx="78">
                  <c:v>2030</c:v>
                </c:pt>
                <c:pt idx="79">
                  <c:v>2030</c:v>
                </c:pt>
              </c:numCache>
            </c:numRef>
          </c:cat>
          <c:val>
            <c:numRef>
              <c:f>Sheet1!$X$2:$X$81</c:f>
              <c:numCache>
                <c:formatCode>General</c:formatCode>
                <c:ptCount val="80"/>
                <c:pt idx="0">
                  <c:v>-2.3209298350640468</c:v>
                </c:pt>
                <c:pt idx="1">
                  <c:v>-2.4928694751941172</c:v>
                </c:pt>
                <c:pt idx="2">
                  <c:v>-2.4174989104796407</c:v>
                </c:pt>
                <c:pt idx="3">
                  <c:v>-2.4460361104193371</c:v>
                </c:pt>
                <c:pt idx="4">
                  <c:v>-2.4273100659330851</c:v>
                </c:pt>
                <c:pt idx="5">
                  <c:v>-2.3779005260457389</c:v>
                </c:pt>
                <c:pt idx="6">
                  <c:v>-2.3611597396212614</c:v>
                </c:pt>
                <c:pt idx="7">
                  <c:v>-2.4234731428659844</c:v>
                </c:pt>
                <c:pt idx="8">
                  <c:v>-2.4997030024505626</c:v>
                </c:pt>
                <c:pt idx="9">
                  <c:v>-2.4615658576879138</c:v>
                </c:pt>
                <c:pt idx="10">
                  <c:v>-2.5293219993772311</c:v>
                </c:pt>
                <c:pt idx="11">
                  <c:v>-2.5352977646511046</c:v>
                </c:pt>
                <c:pt idx="12">
                  <c:v>-2.5127845131220554</c:v>
                </c:pt>
                <c:pt idx="13">
                  <c:v>-2.5808109882854526</c:v>
                </c:pt>
                <c:pt idx="14">
                  <c:v>-2.5248965523206741</c:v>
                </c:pt>
                <c:pt idx="15">
                  <c:v>-2.3654442414446457</c:v>
                </c:pt>
                <c:pt idx="16">
                  <c:v>-2.2407662159265511</c:v>
                </c:pt>
                <c:pt idx="17">
                  <c:v>-2.256161208805024</c:v>
                </c:pt>
                <c:pt idx="18">
                  <c:v>-2.1730083367728152</c:v>
                </c:pt>
                <c:pt idx="19">
                  <c:v>-2.1336368114106126</c:v>
                </c:pt>
                <c:pt idx="20">
                  <c:v>-2.1024657524390311</c:v>
                </c:pt>
                <c:pt idx="21">
                  <c:v>-2.1725962396311167</c:v>
                </c:pt>
                <c:pt idx="22">
                  <c:v>-2.1737893323130311</c:v>
                </c:pt>
                <c:pt idx="23">
                  <c:v>-2.1727821140946757</c:v>
                </c:pt>
                <c:pt idx="24">
                  <c:v>-2.2892498750116315</c:v>
                </c:pt>
                <c:pt idx="25">
                  <c:v>-2.2638044255674497</c:v>
                </c:pt>
                <c:pt idx="26">
                  <c:v>-2.259026534577337</c:v>
                </c:pt>
                <c:pt idx="27">
                  <c:v>-2.3459823484562774</c:v>
                </c:pt>
                <c:pt idx="28">
                  <c:v>-2.394879272067695</c:v>
                </c:pt>
                <c:pt idx="29">
                  <c:v>-2.4485532391157445</c:v>
                </c:pt>
                <c:pt idx="30">
                  <c:v>-2.45322826207815</c:v>
                </c:pt>
                <c:pt idx="31">
                  <c:v>-2.4743157868901191</c:v>
                </c:pt>
                <c:pt idx="32">
                  <c:v>-2.4948899609817476</c:v>
                </c:pt>
                <c:pt idx="33">
                  <c:v>-2.4408210729199848</c:v>
                </c:pt>
                <c:pt idx="34">
                  <c:v>-2.3099058285452663</c:v>
                </c:pt>
                <c:pt idx="35">
                  <c:v>-2.2466048460454195</c:v>
                </c:pt>
                <c:pt idx="36">
                  <c:v>-2.2385618392940501</c:v>
                </c:pt>
                <c:pt idx="37">
                  <c:v>-2.2137718280981846</c:v>
                </c:pt>
                <c:pt idx="38">
                  <c:v>-2.1585489628978922</c:v>
                </c:pt>
                <c:pt idx="39">
                  <c:v>-2.1211003203543894</c:v>
                </c:pt>
                <c:pt idx="40">
                  <c:v>-2.1646481935223254</c:v>
                </c:pt>
                <c:pt idx="41">
                  <c:v>-2.1969235160606591</c:v>
                </c:pt>
                <c:pt idx="42">
                  <c:v>-2.2171231538304523</c:v>
                </c:pt>
                <c:pt idx="43">
                  <c:v>-2.2384845613422755</c:v>
                </c:pt>
                <c:pt idx="44">
                  <c:v>-2.2790033432963903</c:v>
                </c:pt>
                <c:pt idx="45">
                  <c:v>-2.3074334250881803</c:v>
                </c:pt>
                <c:pt idx="46">
                  <c:v>-2.314414830209095</c:v>
                </c:pt>
                <c:pt idx="47">
                  <c:v>-2.3429880260104445</c:v>
                </c:pt>
                <c:pt idx="48">
                  <c:v>-2.3991486566598388</c:v>
                </c:pt>
                <c:pt idx="49">
                  <c:v>-2.4100720956406385</c:v>
                </c:pt>
                <c:pt idx="50">
                  <c:v>-2.4016838769167603</c:v>
                </c:pt>
                <c:pt idx="51">
                  <c:v>-2.436795757111478</c:v>
                </c:pt>
                <c:pt idx="52">
                  <c:v>-2.4998228254514507</c:v>
                </c:pt>
                <c:pt idx="53">
                  <c:v>-2.523148383950375</c:v>
                </c:pt>
                <c:pt idx="54">
                  <c:v>-2.4788237844319663</c:v>
                </c:pt>
                <c:pt idx="55">
                  <c:v>-2.4748697219867415</c:v>
                </c:pt>
                <c:pt idx="56">
                  <c:v>-2.5419783368892248</c:v>
                </c:pt>
                <c:pt idx="57">
                  <c:v>-2.5631753669989474</c:v>
                </c:pt>
                <c:pt idx="58">
                  <c:v>-2.5181023444482098</c:v>
                </c:pt>
                <c:pt idx="59">
                  <c:v>-2.4385722515761117</c:v>
                </c:pt>
                <c:pt idx="60">
                  <c:v>-2.4247728024256516</c:v>
                </c:pt>
                <c:pt idx="61">
                  <c:v>-2.3551547047460639</c:v>
                </c:pt>
                <c:pt idx="62">
                  <c:v>-2.3146572694051533</c:v>
                </c:pt>
                <c:pt idx="63">
                  <c:v>-2.2835255834365968</c:v>
                </c:pt>
                <c:pt idx="64">
                  <c:v>-2.3302474090500218</c:v>
                </c:pt>
                <c:pt idx="65">
                  <c:v>-2.3366322901012175</c:v>
                </c:pt>
                <c:pt idx="66">
                  <c:v>-2.3190423115966636</c:v>
                </c:pt>
                <c:pt idx="67">
                  <c:v>-2.4024947718964271</c:v>
                </c:pt>
                <c:pt idx="68">
                  <c:v>-2.5126099306794072</c:v>
                </c:pt>
                <c:pt idx="69">
                  <c:v>-2.5144544049188622</c:v>
                </c:pt>
                <c:pt idx="70">
                  <c:v>-2.5311242280670601</c:v>
                </c:pt>
                <c:pt idx="71">
                  <c:v>-2.5165349097389735</c:v>
                </c:pt>
                <c:pt idx="72">
                  <c:v>-2.5555643136657538</c:v>
                </c:pt>
                <c:pt idx="73">
                  <c:v>-2.5657725969285723</c:v>
                </c:pt>
                <c:pt idx="74">
                  <c:v>-2.4820451997562896</c:v>
                </c:pt>
                <c:pt idx="75">
                  <c:v>-2.5430978099803898</c:v>
                </c:pt>
                <c:pt idx="76">
                  <c:v>-2.6076464726563513</c:v>
                </c:pt>
                <c:pt idx="77">
                  <c:v>-2.6379909404037787</c:v>
                </c:pt>
                <c:pt idx="78">
                  <c:v>-2.6879307383154196</c:v>
                </c:pt>
                <c:pt idx="79">
                  <c:v>-2.7557825523031436</c:v>
                </c:pt>
              </c:numCache>
            </c:numRef>
          </c:val>
          <c:smooth val="0"/>
          <c:extLst>
            <c:ext xmlns:c16="http://schemas.microsoft.com/office/drawing/2014/chart" uri="{C3380CC4-5D6E-409C-BE32-E72D297353CC}">
              <c16:uniqueId val="{00000001-70D8-47D0-844D-8B970EAA0E47}"/>
            </c:ext>
          </c:extLst>
        </c:ser>
        <c:dLbls>
          <c:showLegendKey val="0"/>
          <c:showVal val="0"/>
          <c:showCatName val="0"/>
          <c:showSerName val="0"/>
          <c:showPercent val="0"/>
          <c:showBubbleSize val="0"/>
        </c:dLbls>
        <c:smooth val="0"/>
        <c:axId val="256914944"/>
        <c:axId val="256916480"/>
      </c:lineChart>
      <c:catAx>
        <c:axId val="256914944"/>
        <c:scaling>
          <c:orientation val="minMax"/>
        </c:scaling>
        <c:delete val="0"/>
        <c:axPos val="b"/>
        <c:majorGridlines/>
        <c:numFmt formatCode="General" sourceLinked="1"/>
        <c:majorTickMark val="out"/>
        <c:minorTickMark val="none"/>
        <c:tickLblPos val="nextTo"/>
        <c:txPr>
          <a:bodyPr/>
          <a:lstStyle/>
          <a:p>
            <a:pPr>
              <a:defRPr b="1"/>
            </a:pPr>
            <a:endParaRPr lang="en-US"/>
          </a:p>
        </c:txPr>
        <c:crossAx val="256916480"/>
        <c:crosses val="autoZero"/>
        <c:auto val="1"/>
        <c:lblAlgn val="ctr"/>
        <c:lblOffset val="100"/>
        <c:tickLblSkip val="4"/>
        <c:tickMarkSkip val="4"/>
        <c:noMultiLvlLbl val="0"/>
      </c:catAx>
      <c:valAx>
        <c:axId val="256916480"/>
        <c:scaling>
          <c:orientation val="minMax"/>
        </c:scaling>
        <c:delete val="0"/>
        <c:axPos val="l"/>
        <c:majorGridlines/>
        <c:title>
          <c:tx>
            <c:rich>
              <a:bodyPr/>
              <a:lstStyle/>
              <a:p>
                <a:pPr>
                  <a:defRPr sz="1400"/>
                </a:pPr>
                <a:r>
                  <a:rPr lang="en-US" sz="1400" dirty="0"/>
                  <a:t>Price</a:t>
                </a:r>
                <a:r>
                  <a:rPr lang="en-US" sz="1400" baseline="0" dirty="0"/>
                  <a:t> elasticity of net demand to OPEC for an increase in price</a:t>
                </a:r>
                <a:endParaRPr lang="en-US" sz="1400" dirty="0"/>
              </a:p>
            </c:rich>
          </c:tx>
          <c:overlay val="0"/>
        </c:title>
        <c:numFmt formatCode="General" sourceLinked="1"/>
        <c:majorTickMark val="out"/>
        <c:minorTickMark val="none"/>
        <c:tickLblPos val="nextTo"/>
        <c:txPr>
          <a:bodyPr/>
          <a:lstStyle/>
          <a:p>
            <a:pPr>
              <a:defRPr sz="1200" b="1"/>
            </a:pPr>
            <a:endParaRPr lang="en-US"/>
          </a:p>
        </c:txPr>
        <c:crossAx val="256914944"/>
        <c:crosses val="autoZero"/>
        <c:crossBetween val="between"/>
      </c:valAx>
    </c:plotArea>
    <c:legend>
      <c:legendPos val="b"/>
      <c:overlay val="0"/>
      <c:txPr>
        <a:bodyPr/>
        <a:lstStyle/>
        <a:p>
          <a:pPr>
            <a:defRPr b="1"/>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1A5FA-4F1E-455B-80F2-4BC08A2F70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F703A8-697D-4FA6-B968-EC11F4FD8B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7F8418-DB51-467A-8E8B-DA3AB3E88B50}"/>
              </a:ext>
            </a:extLst>
          </p:cNvPr>
          <p:cNvSpPr>
            <a:spLocks noGrp="1"/>
          </p:cNvSpPr>
          <p:nvPr>
            <p:ph type="dt" sz="half" idx="10"/>
          </p:nvPr>
        </p:nvSpPr>
        <p:spPr/>
        <p:txBody>
          <a:bodyPr/>
          <a:lstStyle/>
          <a:p>
            <a:fld id="{3521742C-D13F-4D75-8C05-466E609E47C7}" type="datetimeFigureOut">
              <a:rPr lang="en-US" smtClean="0"/>
              <a:t>7/21/2020</a:t>
            </a:fld>
            <a:endParaRPr lang="en-US"/>
          </a:p>
        </p:txBody>
      </p:sp>
      <p:sp>
        <p:nvSpPr>
          <p:cNvPr id="5" name="Footer Placeholder 4">
            <a:extLst>
              <a:ext uri="{FF2B5EF4-FFF2-40B4-BE49-F238E27FC236}">
                <a16:creationId xmlns:a16="http://schemas.microsoft.com/office/drawing/2014/main" id="{DFDD0FEB-81A4-4839-ABC9-F6B87A5988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12613C-88B8-41D9-90EC-74C76A6095EE}"/>
              </a:ext>
            </a:extLst>
          </p:cNvPr>
          <p:cNvSpPr>
            <a:spLocks noGrp="1"/>
          </p:cNvSpPr>
          <p:nvPr>
            <p:ph type="sldNum" sz="quarter" idx="12"/>
          </p:nvPr>
        </p:nvSpPr>
        <p:spPr/>
        <p:txBody>
          <a:bodyPr/>
          <a:lstStyle/>
          <a:p>
            <a:fld id="{0D234A33-78E9-4DC2-A7B7-9F99419A1CD2}" type="slidenum">
              <a:rPr lang="en-US" smtClean="0"/>
              <a:t>‹#›</a:t>
            </a:fld>
            <a:endParaRPr lang="en-US"/>
          </a:p>
        </p:txBody>
      </p:sp>
    </p:spTree>
    <p:extLst>
      <p:ext uri="{BB962C8B-B14F-4D97-AF65-F5344CB8AC3E}">
        <p14:creationId xmlns:p14="http://schemas.microsoft.com/office/powerpoint/2010/main" val="3362336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EB3F7-18FB-4A50-B655-74865E0FFB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6C0817-BE26-4A15-8E8B-31B0C8B725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60F436-7A3B-48BA-A665-0EA501AB5FB0}"/>
              </a:ext>
            </a:extLst>
          </p:cNvPr>
          <p:cNvSpPr>
            <a:spLocks noGrp="1"/>
          </p:cNvSpPr>
          <p:nvPr>
            <p:ph type="dt" sz="half" idx="10"/>
          </p:nvPr>
        </p:nvSpPr>
        <p:spPr/>
        <p:txBody>
          <a:bodyPr/>
          <a:lstStyle/>
          <a:p>
            <a:fld id="{3521742C-D13F-4D75-8C05-466E609E47C7}" type="datetimeFigureOut">
              <a:rPr lang="en-US" smtClean="0"/>
              <a:t>7/21/2020</a:t>
            </a:fld>
            <a:endParaRPr lang="en-US"/>
          </a:p>
        </p:txBody>
      </p:sp>
      <p:sp>
        <p:nvSpPr>
          <p:cNvPr id="5" name="Footer Placeholder 4">
            <a:extLst>
              <a:ext uri="{FF2B5EF4-FFF2-40B4-BE49-F238E27FC236}">
                <a16:creationId xmlns:a16="http://schemas.microsoft.com/office/drawing/2014/main" id="{74E69F7A-B730-4116-B304-7CAE9E825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B4408-F2D9-4268-B84C-1A2234F9F07E}"/>
              </a:ext>
            </a:extLst>
          </p:cNvPr>
          <p:cNvSpPr>
            <a:spLocks noGrp="1"/>
          </p:cNvSpPr>
          <p:nvPr>
            <p:ph type="sldNum" sz="quarter" idx="12"/>
          </p:nvPr>
        </p:nvSpPr>
        <p:spPr/>
        <p:txBody>
          <a:bodyPr/>
          <a:lstStyle/>
          <a:p>
            <a:fld id="{0D234A33-78E9-4DC2-A7B7-9F99419A1CD2}" type="slidenum">
              <a:rPr lang="en-US" smtClean="0"/>
              <a:t>‹#›</a:t>
            </a:fld>
            <a:endParaRPr lang="en-US"/>
          </a:p>
        </p:txBody>
      </p:sp>
    </p:spTree>
    <p:extLst>
      <p:ext uri="{BB962C8B-B14F-4D97-AF65-F5344CB8AC3E}">
        <p14:creationId xmlns:p14="http://schemas.microsoft.com/office/powerpoint/2010/main" val="2209632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B5EA7F-0478-45C9-AB09-E220BED44A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86D641-931B-48B5-883B-3CC4C54DA1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F3E50-EA30-4F0A-9BB3-8C22AD0C66FB}"/>
              </a:ext>
            </a:extLst>
          </p:cNvPr>
          <p:cNvSpPr>
            <a:spLocks noGrp="1"/>
          </p:cNvSpPr>
          <p:nvPr>
            <p:ph type="dt" sz="half" idx="10"/>
          </p:nvPr>
        </p:nvSpPr>
        <p:spPr/>
        <p:txBody>
          <a:bodyPr/>
          <a:lstStyle/>
          <a:p>
            <a:fld id="{3521742C-D13F-4D75-8C05-466E609E47C7}" type="datetimeFigureOut">
              <a:rPr lang="en-US" smtClean="0"/>
              <a:t>7/21/2020</a:t>
            </a:fld>
            <a:endParaRPr lang="en-US"/>
          </a:p>
        </p:txBody>
      </p:sp>
      <p:sp>
        <p:nvSpPr>
          <p:cNvPr id="5" name="Footer Placeholder 4">
            <a:extLst>
              <a:ext uri="{FF2B5EF4-FFF2-40B4-BE49-F238E27FC236}">
                <a16:creationId xmlns:a16="http://schemas.microsoft.com/office/drawing/2014/main" id="{417BEB8D-86D9-416A-A517-9BDA6A64F3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C160CE-1E73-41D4-9EEC-6F621AD4A97D}"/>
              </a:ext>
            </a:extLst>
          </p:cNvPr>
          <p:cNvSpPr>
            <a:spLocks noGrp="1"/>
          </p:cNvSpPr>
          <p:nvPr>
            <p:ph type="sldNum" sz="quarter" idx="12"/>
          </p:nvPr>
        </p:nvSpPr>
        <p:spPr/>
        <p:txBody>
          <a:bodyPr/>
          <a:lstStyle/>
          <a:p>
            <a:fld id="{0D234A33-78E9-4DC2-A7B7-9F99419A1CD2}" type="slidenum">
              <a:rPr lang="en-US" smtClean="0"/>
              <a:t>‹#›</a:t>
            </a:fld>
            <a:endParaRPr lang="en-US"/>
          </a:p>
        </p:txBody>
      </p:sp>
    </p:spTree>
    <p:extLst>
      <p:ext uri="{BB962C8B-B14F-4D97-AF65-F5344CB8AC3E}">
        <p14:creationId xmlns:p14="http://schemas.microsoft.com/office/powerpoint/2010/main" val="669112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F575-7125-4DA7-A240-1A8E2D12DC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E4E5DA-CA2C-4354-896D-40AA6F6434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A3851-D34B-4BB7-B835-90631C362225}"/>
              </a:ext>
            </a:extLst>
          </p:cNvPr>
          <p:cNvSpPr>
            <a:spLocks noGrp="1"/>
          </p:cNvSpPr>
          <p:nvPr>
            <p:ph type="dt" sz="half" idx="10"/>
          </p:nvPr>
        </p:nvSpPr>
        <p:spPr/>
        <p:txBody>
          <a:bodyPr/>
          <a:lstStyle/>
          <a:p>
            <a:fld id="{3521742C-D13F-4D75-8C05-466E609E47C7}" type="datetimeFigureOut">
              <a:rPr lang="en-US" smtClean="0"/>
              <a:t>7/21/2020</a:t>
            </a:fld>
            <a:endParaRPr lang="en-US"/>
          </a:p>
        </p:txBody>
      </p:sp>
      <p:sp>
        <p:nvSpPr>
          <p:cNvPr id="5" name="Footer Placeholder 4">
            <a:extLst>
              <a:ext uri="{FF2B5EF4-FFF2-40B4-BE49-F238E27FC236}">
                <a16:creationId xmlns:a16="http://schemas.microsoft.com/office/drawing/2014/main" id="{33BB1DFF-9279-40F5-8630-A878C850B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AE83D-0067-492A-84A0-C12C3B94E2B7}"/>
              </a:ext>
            </a:extLst>
          </p:cNvPr>
          <p:cNvSpPr>
            <a:spLocks noGrp="1"/>
          </p:cNvSpPr>
          <p:nvPr>
            <p:ph type="sldNum" sz="quarter" idx="12"/>
          </p:nvPr>
        </p:nvSpPr>
        <p:spPr/>
        <p:txBody>
          <a:bodyPr/>
          <a:lstStyle/>
          <a:p>
            <a:fld id="{0D234A33-78E9-4DC2-A7B7-9F99419A1CD2}" type="slidenum">
              <a:rPr lang="en-US" smtClean="0"/>
              <a:t>‹#›</a:t>
            </a:fld>
            <a:endParaRPr lang="en-US"/>
          </a:p>
        </p:txBody>
      </p:sp>
    </p:spTree>
    <p:extLst>
      <p:ext uri="{BB962C8B-B14F-4D97-AF65-F5344CB8AC3E}">
        <p14:creationId xmlns:p14="http://schemas.microsoft.com/office/powerpoint/2010/main" val="3438514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4E3BC-F5B9-4501-AE20-A7401A9828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017722-E3F8-4153-A2C0-B162888C45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EDD219-9731-4D55-BDF4-FDA1C6F9BFDB}"/>
              </a:ext>
            </a:extLst>
          </p:cNvPr>
          <p:cNvSpPr>
            <a:spLocks noGrp="1"/>
          </p:cNvSpPr>
          <p:nvPr>
            <p:ph type="dt" sz="half" idx="10"/>
          </p:nvPr>
        </p:nvSpPr>
        <p:spPr/>
        <p:txBody>
          <a:bodyPr/>
          <a:lstStyle/>
          <a:p>
            <a:fld id="{3521742C-D13F-4D75-8C05-466E609E47C7}" type="datetimeFigureOut">
              <a:rPr lang="en-US" smtClean="0"/>
              <a:t>7/21/2020</a:t>
            </a:fld>
            <a:endParaRPr lang="en-US"/>
          </a:p>
        </p:txBody>
      </p:sp>
      <p:sp>
        <p:nvSpPr>
          <p:cNvPr id="5" name="Footer Placeholder 4">
            <a:extLst>
              <a:ext uri="{FF2B5EF4-FFF2-40B4-BE49-F238E27FC236}">
                <a16:creationId xmlns:a16="http://schemas.microsoft.com/office/drawing/2014/main" id="{0DB9EF55-19A6-4D49-B4F4-67E041D735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41193-D5D6-4E99-81B6-6BAA0D902880}"/>
              </a:ext>
            </a:extLst>
          </p:cNvPr>
          <p:cNvSpPr>
            <a:spLocks noGrp="1"/>
          </p:cNvSpPr>
          <p:nvPr>
            <p:ph type="sldNum" sz="quarter" idx="12"/>
          </p:nvPr>
        </p:nvSpPr>
        <p:spPr/>
        <p:txBody>
          <a:bodyPr/>
          <a:lstStyle/>
          <a:p>
            <a:fld id="{0D234A33-78E9-4DC2-A7B7-9F99419A1CD2}" type="slidenum">
              <a:rPr lang="en-US" smtClean="0"/>
              <a:t>‹#›</a:t>
            </a:fld>
            <a:endParaRPr lang="en-US"/>
          </a:p>
        </p:txBody>
      </p:sp>
    </p:spTree>
    <p:extLst>
      <p:ext uri="{BB962C8B-B14F-4D97-AF65-F5344CB8AC3E}">
        <p14:creationId xmlns:p14="http://schemas.microsoft.com/office/powerpoint/2010/main" val="3058543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A2B5-3A71-4E84-8ABD-8053E14BD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2D1A3-7E62-4166-B756-5FB65B4EB1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16ACD0-4201-44D0-9E6F-888C4DD23C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CE24F-0E4E-4C14-A044-01A3670C7DAC}"/>
              </a:ext>
            </a:extLst>
          </p:cNvPr>
          <p:cNvSpPr>
            <a:spLocks noGrp="1"/>
          </p:cNvSpPr>
          <p:nvPr>
            <p:ph type="dt" sz="half" idx="10"/>
          </p:nvPr>
        </p:nvSpPr>
        <p:spPr/>
        <p:txBody>
          <a:bodyPr/>
          <a:lstStyle/>
          <a:p>
            <a:fld id="{3521742C-D13F-4D75-8C05-466E609E47C7}" type="datetimeFigureOut">
              <a:rPr lang="en-US" smtClean="0"/>
              <a:t>7/21/2020</a:t>
            </a:fld>
            <a:endParaRPr lang="en-US"/>
          </a:p>
        </p:txBody>
      </p:sp>
      <p:sp>
        <p:nvSpPr>
          <p:cNvPr id="6" name="Footer Placeholder 5">
            <a:extLst>
              <a:ext uri="{FF2B5EF4-FFF2-40B4-BE49-F238E27FC236}">
                <a16:creationId xmlns:a16="http://schemas.microsoft.com/office/drawing/2014/main" id="{1102355E-336A-4A7A-AEA5-EAA5A18282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EE1C51-9B34-4DDC-A0BF-30358D438F1D}"/>
              </a:ext>
            </a:extLst>
          </p:cNvPr>
          <p:cNvSpPr>
            <a:spLocks noGrp="1"/>
          </p:cNvSpPr>
          <p:nvPr>
            <p:ph type="sldNum" sz="quarter" idx="12"/>
          </p:nvPr>
        </p:nvSpPr>
        <p:spPr/>
        <p:txBody>
          <a:bodyPr/>
          <a:lstStyle/>
          <a:p>
            <a:fld id="{0D234A33-78E9-4DC2-A7B7-9F99419A1CD2}" type="slidenum">
              <a:rPr lang="en-US" smtClean="0"/>
              <a:t>‹#›</a:t>
            </a:fld>
            <a:endParaRPr lang="en-US"/>
          </a:p>
        </p:txBody>
      </p:sp>
    </p:spTree>
    <p:extLst>
      <p:ext uri="{BB962C8B-B14F-4D97-AF65-F5344CB8AC3E}">
        <p14:creationId xmlns:p14="http://schemas.microsoft.com/office/powerpoint/2010/main" val="4092950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22944-5864-402E-BB3D-05234F5D3C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33F03A-EFE2-4E63-9384-7882D4819B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DB6467-8408-4E19-9ED9-9FA6ECE304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3FBEA3-6EE2-4E9F-94CB-6A29371F31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24DA8E-134A-4D20-A22B-65178EC1EC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1CC13B-5690-493B-8D61-B6B48D1A1BE0}"/>
              </a:ext>
            </a:extLst>
          </p:cNvPr>
          <p:cNvSpPr>
            <a:spLocks noGrp="1"/>
          </p:cNvSpPr>
          <p:nvPr>
            <p:ph type="dt" sz="half" idx="10"/>
          </p:nvPr>
        </p:nvSpPr>
        <p:spPr/>
        <p:txBody>
          <a:bodyPr/>
          <a:lstStyle/>
          <a:p>
            <a:fld id="{3521742C-D13F-4D75-8C05-466E609E47C7}" type="datetimeFigureOut">
              <a:rPr lang="en-US" smtClean="0"/>
              <a:t>7/21/2020</a:t>
            </a:fld>
            <a:endParaRPr lang="en-US"/>
          </a:p>
        </p:txBody>
      </p:sp>
      <p:sp>
        <p:nvSpPr>
          <p:cNvPr id="8" name="Footer Placeholder 7">
            <a:extLst>
              <a:ext uri="{FF2B5EF4-FFF2-40B4-BE49-F238E27FC236}">
                <a16:creationId xmlns:a16="http://schemas.microsoft.com/office/drawing/2014/main" id="{4F6A9F2D-42C7-40A8-82CF-44FAA0204E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69F83C-8406-431E-BC77-B9CA94227911}"/>
              </a:ext>
            </a:extLst>
          </p:cNvPr>
          <p:cNvSpPr>
            <a:spLocks noGrp="1"/>
          </p:cNvSpPr>
          <p:nvPr>
            <p:ph type="sldNum" sz="quarter" idx="12"/>
          </p:nvPr>
        </p:nvSpPr>
        <p:spPr/>
        <p:txBody>
          <a:bodyPr/>
          <a:lstStyle/>
          <a:p>
            <a:fld id="{0D234A33-78E9-4DC2-A7B7-9F99419A1CD2}" type="slidenum">
              <a:rPr lang="en-US" smtClean="0"/>
              <a:t>‹#›</a:t>
            </a:fld>
            <a:endParaRPr lang="en-US"/>
          </a:p>
        </p:txBody>
      </p:sp>
    </p:spTree>
    <p:extLst>
      <p:ext uri="{BB962C8B-B14F-4D97-AF65-F5344CB8AC3E}">
        <p14:creationId xmlns:p14="http://schemas.microsoft.com/office/powerpoint/2010/main" val="171220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D2050-0022-4844-8239-AD7309309A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21466-2B96-4F77-946E-34DF20F0345A}"/>
              </a:ext>
            </a:extLst>
          </p:cNvPr>
          <p:cNvSpPr>
            <a:spLocks noGrp="1"/>
          </p:cNvSpPr>
          <p:nvPr>
            <p:ph type="dt" sz="half" idx="10"/>
          </p:nvPr>
        </p:nvSpPr>
        <p:spPr/>
        <p:txBody>
          <a:bodyPr/>
          <a:lstStyle/>
          <a:p>
            <a:fld id="{3521742C-D13F-4D75-8C05-466E609E47C7}" type="datetimeFigureOut">
              <a:rPr lang="en-US" smtClean="0"/>
              <a:t>7/21/2020</a:t>
            </a:fld>
            <a:endParaRPr lang="en-US"/>
          </a:p>
        </p:txBody>
      </p:sp>
      <p:sp>
        <p:nvSpPr>
          <p:cNvPr id="4" name="Footer Placeholder 3">
            <a:extLst>
              <a:ext uri="{FF2B5EF4-FFF2-40B4-BE49-F238E27FC236}">
                <a16:creationId xmlns:a16="http://schemas.microsoft.com/office/drawing/2014/main" id="{390C68D4-738A-4B3C-ABD7-CC2B0298F5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21F549-4192-4E9D-A8BB-D77D7ADB5FC9}"/>
              </a:ext>
            </a:extLst>
          </p:cNvPr>
          <p:cNvSpPr>
            <a:spLocks noGrp="1"/>
          </p:cNvSpPr>
          <p:nvPr>
            <p:ph type="sldNum" sz="quarter" idx="12"/>
          </p:nvPr>
        </p:nvSpPr>
        <p:spPr/>
        <p:txBody>
          <a:bodyPr/>
          <a:lstStyle/>
          <a:p>
            <a:fld id="{0D234A33-78E9-4DC2-A7B7-9F99419A1CD2}" type="slidenum">
              <a:rPr lang="en-US" smtClean="0"/>
              <a:t>‹#›</a:t>
            </a:fld>
            <a:endParaRPr lang="en-US"/>
          </a:p>
        </p:txBody>
      </p:sp>
    </p:spTree>
    <p:extLst>
      <p:ext uri="{BB962C8B-B14F-4D97-AF65-F5344CB8AC3E}">
        <p14:creationId xmlns:p14="http://schemas.microsoft.com/office/powerpoint/2010/main" val="3677050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D313E9-63B7-4DFA-BC78-9176539322EB}"/>
              </a:ext>
            </a:extLst>
          </p:cNvPr>
          <p:cNvSpPr>
            <a:spLocks noGrp="1"/>
          </p:cNvSpPr>
          <p:nvPr>
            <p:ph type="dt" sz="half" idx="10"/>
          </p:nvPr>
        </p:nvSpPr>
        <p:spPr/>
        <p:txBody>
          <a:bodyPr/>
          <a:lstStyle/>
          <a:p>
            <a:fld id="{3521742C-D13F-4D75-8C05-466E609E47C7}" type="datetimeFigureOut">
              <a:rPr lang="en-US" smtClean="0"/>
              <a:t>7/21/2020</a:t>
            </a:fld>
            <a:endParaRPr lang="en-US"/>
          </a:p>
        </p:txBody>
      </p:sp>
      <p:sp>
        <p:nvSpPr>
          <p:cNvPr id="3" name="Footer Placeholder 2">
            <a:extLst>
              <a:ext uri="{FF2B5EF4-FFF2-40B4-BE49-F238E27FC236}">
                <a16:creationId xmlns:a16="http://schemas.microsoft.com/office/drawing/2014/main" id="{C4BAB0D3-111D-478C-BF51-755116B457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8BCC2D-07FB-411A-84EA-DB7AE94EA5FC}"/>
              </a:ext>
            </a:extLst>
          </p:cNvPr>
          <p:cNvSpPr>
            <a:spLocks noGrp="1"/>
          </p:cNvSpPr>
          <p:nvPr>
            <p:ph type="sldNum" sz="quarter" idx="12"/>
          </p:nvPr>
        </p:nvSpPr>
        <p:spPr/>
        <p:txBody>
          <a:bodyPr/>
          <a:lstStyle/>
          <a:p>
            <a:fld id="{0D234A33-78E9-4DC2-A7B7-9F99419A1CD2}" type="slidenum">
              <a:rPr lang="en-US" smtClean="0"/>
              <a:t>‹#›</a:t>
            </a:fld>
            <a:endParaRPr lang="en-US"/>
          </a:p>
        </p:txBody>
      </p:sp>
    </p:spTree>
    <p:extLst>
      <p:ext uri="{BB962C8B-B14F-4D97-AF65-F5344CB8AC3E}">
        <p14:creationId xmlns:p14="http://schemas.microsoft.com/office/powerpoint/2010/main" val="1765174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DA596-D61F-4D3C-8A7C-8AC50B4C1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A45EFF-8CC7-452B-BCA4-84323E109F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33DDB9-DE21-4D59-BF2A-DAE697E5A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E69B69-6B7F-42B3-87D6-74202A40F0A5}"/>
              </a:ext>
            </a:extLst>
          </p:cNvPr>
          <p:cNvSpPr>
            <a:spLocks noGrp="1"/>
          </p:cNvSpPr>
          <p:nvPr>
            <p:ph type="dt" sz="half" idx="10"/>
          </p:nvPr>
        </p:nvSpPr>
        <p:spPr/>
        <p:txBody>
          <a:bodyPr/>
          <a:lstStyle/>
          <a:p>
            <a:fld id="{3521742C-D13F-4D75-8C05-466E609E47C7}" type="datetimeFigureOut">
              <a:rPr lang="en-US" smtClean="0"/>
              <a:t>7/21/2020</a:t>
            </a:fld>
            <a:endParaRPr lang="en-US"/>
          </a:p>
        </p:txBody>
      </p:sp>
      <p:sp>
        <p:nvSpPr>
          <p:cNvPr id="6" name="Footer Placeholder 5">
            <a:extLst>
              <a:ext uri="{FF2B5EF4-FFF2-40B4-BE49-F238E27FC236}">
                <a16:creationId xmlns:a16="http://schemas.microsoft.com/office/drawing/2014/main" id="{B490731B-E087-4042-9C7E-F9A1BFCDA8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8136D0-1C87-4033-A5D0-FD38AAAEE1DF}"/>
              </a:ext>
            </a:extLst>
          </p:cNvPr>
          <p:cNvSpPr>
            <a:spLocks noGrp="1"/>
          </p:cNvSpPr>
          <p:nvPr>
            <p:ph type="sldNum" sz="quarter" idx="12"/>
          </p:nvPr>
        </p:nvSpPr>
        <p:spPr/>
        <p:txBody>
          <a:bodyPr/>
          <a:lstStyle/>
          <a:p>
            <a:fld id="{0D234A33-78E9-4DC2-A7B7-9F99419A1CD2}" type="slidenum">
              <a:rPr lang="en-US" smtClean="0"/>
              <a:t>‹#›</a:t>
            </a:fld>
            <a:endParaRPr lang="en-US"/>
          </a:p>
        </p:txBody>
      </p:sp>
    </p:spTree>
    <p:extLst>
      <p:ext uri="{BB962C8B-B14F-4D97-AF65-F5344CB8AC3E}">
        <p14:creationId xmlns:p14="http://schemas.microsoft.com/office/powerpoint/2010/main" val="4240972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39F89-D265-456F-AA7A-7630409C7D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F34179-F436-41E7-928B-803D658EE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D91A91-D60B-4C67-87F7-566720E54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4F0587-5508-4F55-BF22-0BCC8E008F4D}"/>
              </a:ext>
            </a:extLst>
          </p:cNvPr>
          <p:cNvSpPr>
            <a:spLocks noGrp="1"/>
          </p:cNvSpPr>
          <p:nvPr>
            <p:ph type="dt" sz="half" idx="10"/>
          </p:nvPr>
        </p:nvSpPr>
        <p:spPr/>
        <p:txBody>
          <a:bodyPr/>
          <a:lstStyle/>
          <a:p>
            <a:fld id="{3521742C-D13F-4D75-8C05-466E609E47C7}" type="datetimeFigureOut">
              <a:rPr lang="en-US" smtClean="0"/>
              <a:t>7/21/2020</a:t>
            </a:fld>
            <a:endParaRPr lang="en-US"/>
          </a:p>
        </p:txBody>
      </p:sp>
      <p:sp>
        <p:nvSpPr>
          <p:cNvPr id="6" name="Footer Placeholder 5">
            <a:extLst>
              <a:ext uri="{FF2B5EF4-FFF2-40B4-BE49-F238E27FC236}">
                <a16:creationId xmlns:a16="http://schemas.microsoft.com/office/drawing/2014/main" id="{E6F3A71C-76B4-4B7D-8C64-49F090FE0B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61E659-F70C-47DC-9CCE-F58A04C954C2}"/>
              </a:ext>
            </a:extLst>
          </p:cNvPr>
          <p:cNvSpPr>
            <a:spLocks noGrp="1"/>
          </p:cNvSpPr>
          <p:nvPr>
            <p:ph type="sldNum" sz="quarter" idx="12"/>
          </p:nvPr>
        </p:nvSpPr>
        <p:spPr/>
        <p:txBody>
          <a:bodyPr/>
          <a:lstStyle/>
          <a:p>
            <a:fld id="{0D234A33-78E9-4DC2-A7B7-9F99419A1CD2}" type="slidenum">
              <a:rPr lang="en-US" smtClean="0"/>
              <a:t>‹#›</a:t>
            </a:fld>
            <a:endParaRPr lang="en-US"/>
          </a:p>
        </p:txBody>
      </p:sp>
    </p:spTree>
    <p:extLst>
      <p:ext uri="{BB962C8B-B14F-4D97-AF65-F5344CB8AC3E}">
        <p14:creationId xmlns:p14="http://schemas.microsoft.com/office/powerpoint/2010/main" val="924991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64B2DE-9C73-497C-B120-7F76F3C2BA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7EBECC-EFE8-40DD-B3E4-208382D30D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B1953C3-36F9-4D20-92E9-99B6DE39F4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2400" b="1">
                <a:ln>
                  <a:solidFill>
                    <a:schemeClr val="bg2">
                      <a:lumMod val="10000"/>
                    </a:schemeClr>
                  </a:solidFill>
                </a:ln>
                <a:solidFill>
                  <a:schemeClr val="bg2"/>
                </a:solidFill>
              </a:defRPr>
            </a:lvl1pPr>
          </a:lstStyle>
          <a:p>
            <a:fld id="{3521742C-D13F-4D75-8C05-466E609E47C7}" type="datetimeFigureOut">
              <a:rPr lang="en-US" smtClean="0"/>
              <a:pPr/>
              <a:t>7/21/2020</a:t>
            </a:fld>
            <a:endParaRPr lang="en-US" dirty="0"/>
          </a:p>
        </p:txBody>
      </p:sp>
      <p:sp>
        <p:nvSpPr>
          <p:cNvPr id="5" name="Footer Placeholder 4">
            <a:extLst>
              <a:ext uri="{FF2B5EF4-FFF2-40B4-BE49-F238E27FC236}">
                <a16:creationId xmlns:a16="http://schemas.microsoft.com/office/drawing/2014/main" id="{8C9F25E2-14CC-4107-B4E7-EAA4CC761B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2400" b="1">
                <a:ln>
                  <a:solidFill>
                    <a:schemeClr val="bg2">
                      <a:lumMod val="10000"/>
                    </a:schemeClr>
                  </a:solidFill>
                </a:ln>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6E1BFC68-A2F3-4089-9BEA-FE88F12D1F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400" b="1">
                <a:ln>
                  <a:solidFill>
                    <a:schemeClr val="bg2">
                      <a:lumMod val="10000"/>
                    </a:schemeClr>
                  </a:solidFill>
                </a:ln>
                <a:solidFill>
                  <a:schemeClr val="bg2"/>
                </a:solidFill>
              </a:defRPr>
            </a:lvl1pPr>
          </a:lstStyle>
          <a:p>
            <a:fld id="{0D234A33-78E9-4DC2-A7B7-9F99419A1CD2}" type="slidenum">
              <a:rPr lang="en-US" smtClean="0"/>
              <a:pPr/>
              <a:t>‹#›</a:t>
            </a:fld>
            <a:endParaRPr lang="en-US" dirty="0"/>
          </a:p>
        </p:txBody>
      </p:sp>
    </p:spTree>
    <p:extLst>
      <p:ext uri="{BB962C8B-B14F-4D97-AF65-F5344CB8AC3E}">
        <p14:creationId xmlns:p14="http://schemas.microsoft.com/office/powerpoint/2010/main" val="2010652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ln>
            <a:solidFill>
              <a:schemeClr val="bg2">
                <a:lumMod val="10000"/>
              </a:schemeClr>
            </a:solidFill>
          </a:ln>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ln>
            <a:solidFill>
              <a:schemeClr val="bg2">
                <a:lumMod val="10000"/>
              </a:schemeClr>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ln>
            <a:solidFill>
              <a:schemeClr val="bg2">
                <a:lumMod val="10000"/>
              </a:schemeClr>
            </a:solidFill>
          </a:ln>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ln>
            <a:solidFill>
              <a:schemeClr val="bg2">
                <a:lumMod val="10000"/>
              </a:schemeClr>
            </a:solidFill>
          </a:ln>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ln>
            <a:solidFill>
              <a:schemeClr val="bg2">
                <a:lumMod val="10000"/>
              </a:schemeClr>
            </a:solidFill>
          </a:ln>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ln>
            <a:solidFill>
              <a:schemeClr val="bg2">
                <a:lumMod val="10000"/>
              </a:schemeClr>
            </a:solidFill>
          </a:ln>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hyperlink" Target="http://dx.doi.org/10.1016/j.eneco.2017.02.010" TargetMode="External"/><Relationship Id="rId3" Type="http://schemas.openxmlformats.org/officeDocument/2006/relationships/hyperlink" Target="https://doi.org/10.1016/j.eneco.2017.11.009" TargetMode="External"/><Relationship Id="rId7" Type="http://schemas.openxmlformats.org/officeDocument/2006/relationships/hyperlink" Target="https://doi.org/10.1177/000271627642500117" TargetMode="External"/><Relationship Id="rId2" Type="http://schemas.openxmlformats.org/officeDocument/2006/relationships/hyperlink" Target="https://doi.org/10.5547/ISSN0195-6574-EJ-Vol21-No3-2" TargetMode="External"/><Relationship Id="rId1" Type="http://schemas.openxmlformats.org/officeDocument/2006/relationships/slideLayout" Target="../slideLayouts/slideLayout2.xml"/><Relationship Id="rId6" Type="http://schemas.openxmlformats.org/officeDocument/2006/relationships/hyperlink" Target="https://www.opec.org/opec_web/en/index.htm" TargetMode="External"/><Relationship Id="rId11" Type="http://schemas.openxmlformats.org/officeDocument/2006/relationships/hyperlink" Target="http://dx.doi.org/10.2139/ssrn.3617185" TargetMode="External"/><Relationship Id="rId5" Type="http://schemas.openxmlformats.org/officeDocument/2006/relationships/hyperlink" Target="http://www.jstor.org/stable/1924977" TargetMode="External"/><Relationship Id="rId10" Type="http://schemas.openxmlformats.org/officeDocument/2006/relationships/hyperlink" Target="https://doi.org/10.1007/s11294-019-09734-7" TargetMode="External"/><Relationship Id="rId4" Type="http://schemas.openxmlformats.org/officeDocument/2006/relationships/hyperlink" Target="http://dx.doi.org/10.5547/ISSN0195-6574-EJ-Vol15-NoSI-3" TargetMode="External"/><Relationship Id="rId9" Type="http://schemas.openxmlformats.org/officeDocument/2006/relationships/hyperlink" Target="http://dx.doi.org/10.2139/ssrn.3188469"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51E03-C23F-44DC-885D-247F50AD6AE3}"/>
              </a:ext>
            </a:extLst>
          </p:cNvPr>
          <p:cNvSpPr>
            <a:spLocks noGrp="1"/>
          </p:cNvSpPr>
          <p:nvPr>
            <p:ph type="ctrTitle"/>
          </p:nvPr>
        </p:nvSpPr>
        <p:spPr>
          <a:xfrm>
            <a:off x="1524000" y="406400"/>
            <a:ext cx="9144000" cy="2387600"/>
          </a:xfrm>
          <a:ln>
            <a:noFill/>
          </a:ln>
        </p:spPr>
        <p:txBody>
          <a:bodyPr/>
          <a:lstStyle/>
          <a:p>
            <a:r>
              <a:rPr lang="en-US" b="1" dirty="0">
                <a:ln w="22225">
                  <a:solidFill>
                    <a:srgbClr val="000000"/>
                  </a:solidFill>
                  <a:prstDash val="solid"/>
                </a:ln>
                <a:solidFill>
                  <a:srgbClr val="BC8F00"/>
                </a:solidFill>
                <a:latin typeface="Segoe UI" panose="020B0502040204020203" pitchFamily="34" charset="0"/>
                <a:cs typeface="Segoe UI" panose="020B0502040204020203" pitchFamily="34" charset="0"/>
              </a:rPr>
              <a:t>OPEC as a Destabilizing Influence</a:t>
            </a:r>
          </a:p>
        </p:txBody>
      </p:sp>
      <p:sp>
        <p:nvSpPr>
          <p:cNvPr id="3" name="Subtitle 2">
            <a:extLst>
              <a:ext uri="{FF2B5EF4-FFF2-40B4-BE49-F238E27FC236}">
                <a16:creationId xmlns:a16="http://schemas.microsoft.com/office/drawing/2014/main" id="{40CF4DC9-C2A2-4E21-A437-CC3853F7EEB0}"/>
              </a:ext>
            </a:extLst>
          </p:cNvPr>
          <p:cNvSpPr>
            <a:spLocks noGrp="1"/>
          </p:cNvSpPr>
          <p:nvPr>
            <p:ph type="subTitle" idx="1"/>
          </p:nvPr>
        </p:nvSpPr>
        <p:spPr>
          <a:xfrm>
            <a:off x="1524000" y="3602037"/>
            <a:ext cx="9144000" cy="2387599"/>
          </a:xfrm>
        </p:spPr>
        <p:txBody>
          <a:bodyPr>
            <a:noAutofit/>
          </a:bodyPr>
          <a:lstStyle/>
          <a:p>
            <a:r>
              <a:rPr lang="en-US" sz="3200" b="1" dirty="0">
                <a:ln>
                  <a:solidFill>
                    <a:srgbClr val="000000"/>
                  </a:solidFill>
                </a:ln>
                <a:solidFill>
                  <a:srgbClr val="BC8F00"/>
                </a:solidFill>
                <a:latin typeface="Segoe UI" panose="020B0502040204020203" pitchFamily="34" charset="0"/>
                <a:cs typeface="Segoe UI" panose="020B0502040204020203" pitchFamily="34" charset="0"/>
              </a:rPr>
              <a:t>Marc H. Vatter</a:t>
            </a:r>
          </a:p>
          <a:p>
            <a:r>
              <a:rPr lang="en-US" sz="3200" b="1" dirty="0">
                <a:ln>
                  <a:solidFill>
                    <a:srgbClr val="000000"/>
                  </a:solidFill>
                </a:ln>
                <a:solidFill>
                  <a:srgbClr val="BC8F00"/>
                </a:solidFill>
                <a:latin typeface="Segoe UI" panose="020B0502040204020203" pitchFamily="34" charset="0"/>
                <a:cs typeface="Segoe UI" panose="020B0502040204020203" pitchFamily="34" charset="0"/>
              </a:rPr>
              <a:t>Economist</a:t>
            </a:r>
          </a:p>
          <a:p>
            <a:r>
              <a:rPr lang="en-US" sz="3200" b="1" dirty="0">
                <a:ln>
                  <a:solidFill>
                    <a:srgbClr val="000000"/>
                  </a:solidFill>
                </a:ln>
                <a:solidFill>
                  <a:srgbClr val="BC8F00"/>
                </a:solidFill>
                <a:latin typeface="Segoe UI" panose="020B0502040204020203" pitchFamily="34" charset="0"/>
                <a:cs typeface="Segoe UI" panose="020B0502040204020203" pitchFamily="34" charset="0"/>
              </a:rPr>
              <a:t>Elevation Direct Corporation</a:t>
            </a:r>
          </a:p>
          <a:p>
            <a:r>
              <a:rPr lang="en-US" sz="3200" b="1" dirty="0">
                <a:ln>
                  <a:solidFill>
                    <a:srgbClr val="000000"/>
                  </a:solidFill>
                </a:ln>
                <a:solidFill>
                  <a:srgbClr val="BC8F00"/>
                </a:solidFill>
                <a:latin typeface="Segoe UI" panose="020B0502040204020203" pitchFamily="34" charset="0"/>
                <a:cs typeface="Segoe UI" panose="020B0502040204020203" pitchFamily="34" charset="0"/>
              </a:rPr>
              <a:t>elevationdirect.com</a:t>
            </a:r>
          </a:p>
        </p:txBody>
      </p:sp>
      <p:pic>
        <p:nvPicPr>
          <p:cNvPr id="4" name="Audio 3">
            <a:hlinkClick r:id="" action="ppaction://media"/>
            <a:extLst>
              <a:ext uri="{FF2B5EF4-FFF2-40B4-BE49-F238E27FC236}">
                <a16:creationId xmlns:a16="http://schemas.microsoft.com/office/drawing/2014/main" id="{C54DA3FB-FFFF-412D-82CF-501F6B870A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735436"/>
      </p:ext>
    </p:extLst>
  </p:cSld>
  <p:clrMapOvr>
    <a:masterClrMapping/>
  </p:clrMapOvr>
  <mc:AlternateContent xmlns:mc="http://schemas.openxmlformats.org/markup-compatibility/2006" xmlns:p14="http://schemas.microsoft.com/office/powerpoint/2010/main">
    <mc:Choice Requires="p14">
      <p:transition spd="slow" p14:dur="2000" advTm="12907"/>
    </mc:Choice>
    <mc:Fallback xmlns="">
      <p:transition spd="slow" advTm="12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0352B-1C0C-4D75-B9B8-A529B02802D1}"/>
              </a:ext>
            </a:extLst>
          </p:cNvPr>
          <p:cNvSpPr>
            <a:spLocks noGrp="1"/>
          </p:cNvSpPr>
          <p:nvPr>
            <p:ph type="title"/>
          </p:nvPr>
        </p:nvSpPr>
        <p:spPr/>
        <p:txBody>
          <a:bodyPr/>
          <a:lstStyle/>
          <a:p>
            <a:r>
              <a:rPr lang="en-US" dirty="0"/>
              <a:t>Impact of the shale boom</a:t>
            </a:r>
          </a:p>
        </p:txBody>
      </p:sp>
      <p:sp>
        <p:nvSpPr>
          <p:cNvPr id="3" name="Content Placeholder 2">
            <a:extLst>
              <a:ext uri="{FF2B5EF4-FFF2-40B4-BE49-F238E27FC236}">
                <a16:creationId xmlns:a16="http://schemas.microsoft.com/office/drawing/2014/main" id="{D13F2B93-DB50-4799-9FDE-E6EF45FAFC44}"/>
              </a:ext>
            </a:extLst>
          </p:cNvPr>
          <p:cNvSpPr>
            <a:spLocks noGrp="1"/>
          </p:cNvSpPr>
          <p:nvPr>
            <p:ph idx="1"/>
          </p:nvPr>
        </p:nvSpPr>
        <p:spPr/>
        <p:txBody>
          <a:bodyPr>
            <a:normAutofit lnSpcReduction="10000"/>
          </a:bodyPr>
          <a:lstStyle/>
          <a:p>
            <a:r>
              <a:rPr lang="en-US" dirty="0"/>
              <a:t>Tight oil supply is much more price-elastic than </a:t>
            </a:r>
            <a:r>
              <a:rPr lang="en-US" dirty="0" err="1"/>
              <a:t>convential</a:t>
            </a:r>
            <a:r>
              <a:rPr lang="en-US" dirty="0"/>
              <a:t> non-OPEC production.  </a:t>
            </a:r>
          </a:p>
          <a:p>
            <a:r>
              <a:rPr lang="en-US" dirty="0"/>
              <a:t>This decreases OPEC’s market power and incentive toward volatility, but by how much, and for how long?</a:t>
            </a:r>
          </a:p>
          <a:p>
            <a:r>
              <a:rPr lang="en-US" dirty="0" err="1"/>
              <a:t>Golombek</a:t>
            </a:r>
            <a:r>
              <a:rPr lang="en-US" dirty="0"/>
              <a:t> et al. (2018) noted: “There are not many estimates of the non-OPEC supply elasticity in the literature.”  They estimated the long run price elasticity of non-OPEC supply to be 0.32, and they cite </a:t>
            </a:r>
            <a:r>
              <a:rPr lang="en-US" dirty="0" err="1"/>
              <a:t>Alhajji</a:t>
            </a:r>
            <a:r>
              <a:rPr lang="en-US" dirty="0"/>
              <a:t> and </a:t>
            </a:r>
            <a:r>
              <a:rPr lang="en-US" dirty="0" err="1"/>
              <a:t>Huettner</a:t>
            </a:r>
            <a:r>
              <a:rPr lang="en-US" dirty="0"/>
              <a:t> (2000), who estimated it to be 0.29.   Vatter (2017) estimated it to be 0.24.  </a:t>
            </a:r>
            <a:r>
              <a:rPr lang="en-US" dirty="0" err="1"/>
              <a:t>Pierru</a:t>
            </a:r>
            <a:r>
              <a:rPr lang="en-US" dirty="0"/>
              <a:t> et al (2020) assume it to be 0.3.</a:t>
            </a:r>
          </a:p>
          <a:p>
            <a:endParaRPr lang="en-US" dirty="0"/>
          </a:p>
        </p:txBody>
      </p:sp>
      <p:pic>
        <p:nvPicPr>
          <p:cNvPr id="5" name="Audio 4">
            <a:hlinkClick r:id="" action="ppaction://media"/>
            <a:extLst>
              <a:ext uri="{FF2B5EF4-FFF2-40B4-BE49-F238E27FC236}">
                <a16:creationId xmlns:a16="http://schemas.microsoft.com/office/drawing/2014/main" id="{9310E0E1-4029-45B5-A919-14614B0DD3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09733023"/>
      </p:ext>
    </p:extLst>
  </p:cSld>
  <p:clrMapOvr>
    <a:masterClrMapping/>
  </p:clrMapOvr>
  <mc:AlternateContent xmlns:mc="http://schemas.openxmlformats.org/markup-compatibility/2006" xmlns:p14="http://schemas.microsoft.com/office/powerpoint/2010/main">
    <mc:Choice Requires="p14">
      <p:transition spd="slow" p14:dur="2000" advTm="57640"/>
    </mc:Choice>
    <mc:Fallback xmlns="">
      <p:transition spd="slow" advTm="57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EA4D5-4031-47BA-BFC9-9325EA1272CB}"/>
              </a:ext>
            </a:extLst>
          </p:cNvPr>
          <p:cNvSpPr>
            <a:spLocks noGrp="1"/>
          </p:cNvSpPr>
          <p:nvPr>
            <p:ph type="title"/>
          </p:nvPr>
        </p:nvSpPr>
        <p:spPr>
          <a:xfrm>
            <a:off x="838200" y="365126"/>
            <a:ext cx="10515600" cy="945592"/>
          </a:xfrm>
        </p:spPr>
        <p:txBody>
          <a:bodyPr/>
          <a:lstStyle/>
          <a:p>
            <a:r>
              <a:rPr lang="en-US" dirty="0"/>
              <a:t>Impact of the shale boom</a:t>
            </a:r>
          </a:p>
        </p:txBody>
      </p:sp>
      <p:sp>
        <p:nvSpPr>
          <p:cNvPr id="3" name="Content Placeholder 2">
            <a:extLst>
              <a:ext uri="{FF2B5EF4-FFF2-40B4-BE49-F238E27FC236}">
                <a16:creationId xmlns:a16="http://schemas.microsoft.com/office/drawing/2014/main" id="{5CA3429B-BB9C-405B-B71E-AA9945256579}"/>
              </a:ext>
            </a:extLst>
          </p:cNvPr>
          <p:cNvSpPr>
            <a:spLocks noGrp="1"/>
          </p:cNvSpPr>
          <p:nvPr>
            <p:ph idx="1"/>
          </p:nvPr>
        </p:nvSpPr>
        <p:spPr>
          <a:xfrm>
            <a:off x="838200" y="1568171"/>
            <a:ext cx="5358414" cy="4351338"/>
          </a:xfrm>
        </p:spPr>
        <p:txBody>
          <a:bodyPr>
            <a:normAutofit lnSpcReduction="10000"/>
          </a:bodyPr>
          <a:lstStyle/>
          <a:p>
            <a:r>
              <a:rPr lang="en-US" dirty="0"/>
              <a:t>In Vatter, Van </a:t>
            </a:r>
            <a:r>
              <a:rPr lang="en-US" dirty="0" err="1"/>
              <a:t>Vactor</a:t>
            </a:r>
            <a:r>
              <a:rPr lang="en-US" dirty="0"/>
              <a:t>, and Coburn (2020), we estimate the long run price elasticity of tight oil supply in the Bakken Shale to exceed 1.9.</a:t>
            </a:r>
          </a:p>
          <a:p>
            <a:r>
              <a:rPr lang="en-US" dirty="0"/>
              <a:t>In Vatter (2018), I estimate that the shale boom increases the absolute elasticity of net demand to OPEC, for an increase in price, by about 0.5 through 2030.</a:t>
            </a:r>
          </a:p>
          <a:p>
            <a:endParaRPr lang="en-US" dirty="0"/>
          </a:p>
        </p:txBody>
      </p:sp>
      <p:sp>
        <p:nvSpPr>
          <p:cNvPr id="4" name="Content Placeholder 2">
            <a:extLst>
              <a:ext uri="{FF2B5EF4-FFF2-40B4-BE49-F238E27FC236}">
                <a16:creationId xmlns:a16="http://schemas.microsoft.com/office/drawing/2014/main" id="{CF48C23E-39D0-4444-AE36-F655A471EAF6}"/>
              </a:ext>
            </a:extLst>
          </p:cNvPr>
          <p:cNvSpPr txBox="1">
            <a:spLocks/>
          </p:cNvSpPr>
          <p:nvPr/>
        </p:nvSpPr>
        <p:spPr>
          <a:xfrm>
            <a:off x="6196614" y="1825625"/>
            <a:ext cx="535841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ln>
                  <a:solidFill>
                    <a:schemeClr val="bg2">
                      <a:lumMod val="10000"/>
                    </a:schemeClr>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ln>
                  <a:solidFill>
                    <a:schemeClr val="bg2">
                      <a:lumMod val="10000"/>
                    </a:schemeClr>
                  </a:solidFill>
                </a:ln>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ln>
                  <a:solidFill>
                    <a:schemeClr val="bg2">
                      <a:lumMod val="10000"/>
                    </a:schemeClr>
                  </a:solidFill>
                </a:ln>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ln>
                  <a:solidFill>
                    <a:schemeClr val="bg2">
                      <a:lumMod val="10000"/>
                    </a:schemeClr>
                  </a:solidFill>
                </a:ln>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ln>
                  <a:solidFill>
                    <a:schemeClr val="bg2">
                      <a:lumMod val="10000"/>
                    </a:schemeClr>
                  </a:solidFill>
                </a:ln>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solidFill>
                  <a:srgbClr val="BF9000">
                    <a:lumMod val="10000"/>
                  </a:srgbClr>
                </a:solidFill>
              </a:ln>
              <a:solidFill>
                <a:srgbClr val="BF9000"/>
              </a:solidFill>
              <a:effectLst/>
              <a:uLnTx/>
              <a:uFillTx/>
              <a:latin typeface="Segoe UI"/>
              <a:ea typeface="+mn-ea"/>
              <a:cs typeface="+mn-cs"/>
            </a:endParaRPr>
          </a:p>
        </p:txBody>
      </p:sp>
      <p:graphicFrame>
        <p:nvGraphicFramePr>
          <p:cNvPr id="5" name="Chart 4">
            <a:extLst>
              <a:ext uri="{FF2B5EF4-FFF2-40B4-BE49-F238E27FC236}">
                <a16:creationId xmlns:a16="http://schemas.microsoft.com/office/drawing/2014/main" id="{00000000-0008-0000-0000-000005000000}"/>
              </a:ext>
            </a:extLst>
          </p:cNvPr>
          <p:cNvGraphicFramePr>
            <a:graphicFrameLocks/>
          </p:cNvGraphicFramePr>
          <p:nvPr/>
        </p:nvGraphicFramePr>
        <p:xfrm>
          <a:off x="6196613" y="1690689"/>
          <a:ext cx="5557421" cy="4266228"/>
        </p:xfrm>
        <a:graphic>
          <a:graphicData uri="http://schemas.openxmlformats.org/drawingml/2006/chart">
            <c:chart xmlns:c="http://schemas.openxmlformats.org/drawingml/2006/chart" xmlns:r="http://schemas.openxmlformats.org/officeDocument/2006/relationships" r:id="rId4"/>
          </a:graphicData>
        </a:graphic>
      </p:graphicFrame>
      <p:pic>
        <p:nvPicPr>
          <p:cNvPr id="7" name="Audio 6">
            <a:hlinkClick r:id="" action="ppaction://media"/>
            <a:extLst>
              <a:ext uri="{FF2B5EF4-FFF2-40B4-BE49-F238E27FC236}">
                <a16:creationId xmlns:a16="http://schemas.microsoft.com/office/drawing/2014/main" id="{93C56DD0-1B3E-4300-A08A-52C4759DEB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89130867"/>
      </p:ext>
    </p:extLst>
  </p:cSld>
  <p:clrMapOvr>
    <a:masterClrMapping/>
  </p:clrMapOvr>
  <mc:AlternateContent xmlns:mc="http://schemas.openxmlformats.org/markup-compatibility/2006" xmlns:p14="http://schemas.microsoft.com/office/powerpoint/2010/main">
    <mc:Choice Requires="p14">
      <p:transition spd="slow" p14:dur="2000" advTm="49594"/>
    </mc:Choice>
    <mc:Fallback xmlns="">
      <p:transition spd="slow" advTm="49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FCBFA-B93D-4724-8A8D-3612E011E65D}"/>
              </a:ext>
            </a:extLst>
          </p:cNvPr>
          <p:cNvSpPr>
            <a:spLocks noGrp="1"/>
          </p:cNvSpPr>
          <p:nvPr>
            <p:ph type="title"/>
          </p:nvPr>
        </p:nvSpPr>
        <p:spPr>
          <a:xfrm>
            <a:off x="838200" y="365126"/>
            <a:ext cx="10515600" cy="895504"/>
          </a:xfrm>
        </p:spPr>
        <p:txBody>
          <a:bodyPr/>
          <a:lstStyle/>
          <a:p>
            <a:r>
              <a:rPr lang="en-US" dirty="0"/>
              <a:t>Disagreement</a:t>
            </a:r>
          </a:p>
        </p:txBody>
      </p:sp>
      <p:sp>
        <p:nvSpPr>
          <p:cNvPr id="3" name="Content Placeholder 2">
            <a:extLst>
              <a:ext uri="{FF2B5EF4-FFF2-40B4-BE49-F238E27FC236}">
                <a16:creationId xmlns:a16="http://schemas.microsoft.com/office/drawing/2014/main" id="{3103098B-C09E-4F87-889C-1A8405F9F680}"/>
              </a:ext>
            </a:extLst>
          </p:cNvPr>
          <p:cNvSpPr>
            <a:spLocks noGrp="1"/>
          </p:cNvSpPr>
          <p:nvPr>
            <p:ph idx="1"/>
          </p:nvPr>
        </p:nvSpPr>
        <p:spPr>
          <a:xfrm>
            <a:off x="838200" y="1287260"/>
            <a:ext cx="10515600" cy="5228948"/>
          </a:xfrm>
        </p:spPr>
        <p:txBody>
          <a:bodyPr>
            <a:normAutofit fontScale="92500" lnSpcReduction="20000"/>
          </a:bodyPr>
          <a:lstStyle/>
          <a:p>
            <a:r>
              <a:rPr lang="en-US" dirty="0"/>
              <a:t>In its mission statement, OPEC claims to “ensure the stabilization of oil markets”.</a:t>
            </a:r>
          </a:p>
          <a:p>
            <a:r>
              <a:rPr lang="en-US" dirty="0" err="1"/>
              <a:t>Pierru</a:t>
            </a:r>
            <a:r>
              <a:rPr lang="en-US" dirty="0"/>
              <a:t> et al conclude that “…OPEC has succeeded to a limited but important degree in its attempt to employ spare capacity to offset shocks and stabilize the price of oil.”</a:t>
            </a:r>
          </a:p>
          <a:p>
            <a:r>
              <a:rPr lang="en-US" dirty="0"/>
              <a:t>They assume long run price elasticities of demand and non-OPEC supply of -0.3 and 0.3, respectively, and a hypothetical stable price of $56.43/</a:t>
            </a:r>
            <a:r>
              <a:rPr lang="en-US" dirty="0" err="1"/>
              <a:t>bbl</a:t>
            </a:r>
            <a:r>
              <a:rPr lang="en-US" dirty="0"/>
              <a:t> in 2018$.  In my model, these values imply a price elasticity of net demand to OPEC of -1.12.</a:t>
            </a:r>
          </a:p>
          <a:p>
            <a:r>
              <a:rPr lang="en-US" dirty="0"/>
              <a:t>Using the estimates of demand and non-OPEC supply from Vatter (2017), and $56.43/</a:t>
            </a:r>
            <a:r>
              <a:rPr lang="en-US" dirty="0" err="1"/>
              <a:t>bbl</a:t>
            </a:r>
            <a:r>
              <a:rPr lang="en-US"/>
              <a:t> </a:t>
            </a:r>
            <a:r>
              <a:rPr lang="en-US" dirty="0"/>
              <a:t>in </a:t>
            </a:r>
            <a:r>
              <a:rPr lang="en-US"/>
              <a:t>2018 QIII, </a:t>
            </a:r>
            <a:r>
              <a:rPr lang="en-US" dirty="0"/>
              <a:t>gives elasticities of net demand to OPEC </a:t>
            </a:r>
            <a:r>
              <a:rPr lang="en-US"/>
              <a:t>of -1.58 </a:t>
            </a:r>
            <a:r>
              <a:rPr lang="en-US" dirty="0"/>
              <a:t>for an increase in price and </a:t>
            </a:r>
            <a:r>
              <a:rPr lang="en-US"/>
              <a:t>-1.19 </a:t>
            </a:r>
            <a:r>
              <a:rPr lang="en-US" dirty="0"/>
              <a:t>for a decrease.  </a:t>
            </a:r>
            <a:r>
              <a:rPr lang="en-US" dirty="0" err="1"/>
              <a:t>Pierru</a:t>
            </a:r>
            <a:r>
              <a:rPr lang="en-US" dirty="0"/>
              <a:t> et </a:t>
            </a:r>
            <a:r>
              <a:rPr lang="en-US" dirty="0" err="1"/>
              <a:t>al’s</a:t>
            </a:r>
            <a:r>
              <a:rPr lang="en-US" dirty="0"/>
              <a:t> less elastic net demand, especially for increases in price, result in lower estimates of the “call on OPEC” production needed to stabilize price, and, therefore, in a picture of OPEC as a more stabilizing, or less destabilizing, influence.</a:t>
            </a:r>
          </a:p>
        </p:txBody>
      </p:sp>
      <p:pic>
        <p:nvPicPr>
          <p:cNvPr id="4" name="Audio 3">
            <a:hlinkClick r:id="" action="ppaction://media"/>
            <a:extLst>
              <a:ext uri="{FF2B5EF4-FFF2-40B4-BE49-F238E27FC236}">
                <a16:creationId xmlns:a16="http://schemas.microsoft.com/office/drawing/2014/main" id="{08CE4F69-10AA-4C02-83A8-BF753D69A7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64777279"/>
      </p:ext>
    </p:extLst>
  </p:cSld>
  <p:clrMapOvr>
    <a:masterClrMapping/>
  </p:clrMapOvr>
  <mc:AlternateContent xmlns:mc="http://schemas.openxmlformats.org/markup-compatibility/2006" xmlns:p14="http://schemas.microsoft.com/office/powerpoint/2010/main">
    <mc:Choice Requires="p14">
      <p:transition spd="slow" p14:dur="2000" advTm="99774"/>
    </mc:Choice>
    <mc:Fallback xmlns="">
      <p:transition spd="slow" advTm="99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23F8-D398-4874-B0E6-4E13FEBCB98A}"/>
              </a:ext>
            </a:extLst>
          </p:cNvPr>
          <p:cNvSpPr>
            <a:spLocks noGrp="1"/>
          </p:cNvSpPr>
          <p:nvPr>
            <p:ph type="title"/>
          </p:nvPr>
        </p:nvSpPr>
        <p:spPr>
          <a:xfrm>
            <a:off x="820444" y="365125"/>
            <a:ext cx="10515600" cy="709073"/>
          </a:xfrm>
        </p:spPr>
        <p:txBody>
          <a:bodyPr>
            <a:normAutofit/>
          </a:bodyPr>
          <a:lstStyle/>
          <a:p>
            <a:r>
              <a:rPr lang="en-US" sz="4000" dirty="0"/>
              <a:t>References</a:t>
            </a:r>
          </a:p>
        </p:txBody>
      </p:sp>
      <p:sp>
        <p:nvSpPr>
          <p:cNvPr id="3" name="Content Placeholder 2">
            <a:extLst>
              <a:ext uri="{FF2B5EF4-FFF2-40B4-BE49-F238E27FC236}">
                <a16:creationId xmlns:a16="http://schemas.microsoft.com/office/drawing/2014/main" id="{1F47F0C2-9210-4140-B4D7-E073CCE7A79C}"/>
              </a:ext>
            </a:extLst>
          </p:cNvPr>
          <p:cNvSpPr>
            <a:spLocks noGrp="1"/>
          </p:cNvSpPr>
          <p:nvPr>
            <p:ph idx="1"/>
          </p:nvPr>
        </p:nvSpPr>
        <p:spPr>
          <a:xfrm>
            <a:off x="838200" y="1225125"/>
            <a:ext cx="10515600" cy="5422364"/>
          </a:xfrm>
        </p:spPr>
        <p:txBody>
          <a:bodyPr>
            <a:noAutofit/>
          </a:bodyPr>
          <a:lstStyle/>
          <a:p>
            <a:pPr marL="0" indent="0">
              <a:buNone/>
            </a:pPr>
            <a:r>
              <a:rPr lang="en-US" sz="1300" dirty="0"/>
              <a:t>Adelman, M.A. (2004).  “The real oil problem”, </a:t>
            </a:r>
            <a:r>
              <a:rPr lang="en-US" sz="1300" i="1" dirty="0"/>
              <a:t>Regulation</a:t>
            </a:r>
            <a:r>
              <a:rPr lang="en-US" sz="1300" dirty="0"/>
              <a:t> (spring), 16-21.</a:t>
            </a:r>
          </a:p>
          <a:p>
            <a:pPr marL="0" indent="0">
              <a:buNone/>
            </a:pPr>
            <a:r>
              <a:rPr lang="en-US" sz="1300" dirty="0" err="1"/>
              <a:t>Alhajji</a:t>
            </a:r>
            <a:r>
              <a:rPr lang="en-US" sz="1300" dirty="0"/>
              <a:t>, A.F., </a:t>
            </a:r>
            <a:r>
              <a:rPr lang="en-US" sz="1300" dirty="0" err="1"/>
              <a:t>Huettner</a:t>
            </a:r>
            <a:r>
              <a:rPr lang="en-US" sz="1300" dirty="0"/>
              <a:t>, D. (2000).  “OPEC and world crude oil markets from 1973 to 1994: cartel, oligopoly, or competitive?”  </a:t>
            </a:r>
            <a:r>
              <a:rPr lang="en-US" sz="1300" i="1" dirty="0"/>
              <a:t>Energy Journal</a:t>
            </a:r>
            <a:r>
              <a:rPr lang="en-US" sz="1300" dirty="0"/>
              <a:t> 21(3), 31-60; </a:t>
            </a:r>
            <a:r>
              <a:rPr lang="en-US" sz="1300" dirty="0">
                <a:hlinkClick r:id="rId2"/>
              </a:rPr>
              <a:t>https://doi.org/10.5547/ISSN0195-6574-EJ-Vol21-No3-2</a:t>
            </a:r>
            <a:r>
              <a:rPr lang="en-US" sz="1300" dirty="0"/>
              <a:t>  </a:t>
            </a:r>
          </a:p>
          <a:p>
            <a:pPr marL="0" indent="0">
              <a:buNone/>
            </a:pPr>
            <a:r>
              <a:rPr lang="en-US" sz="1300" dirty="0" err="1"/>
              <a:t>Golombek</a:t>
            </a:r>
            <a:r>
              <a:rPr lang="en-US" sz="1300" dirty="0"/>
              <a:t>, R., </a:t>
            </a:r>
            <a:r>
              <a:rPr lang="en-US" sz="1300" dirty="0" err="1"/>
              <a:t>Irarrazabal</a:t>
            </a:r>
            <a:r>
              <a:rPr lang="en-US" sz="1300" dirty="0"/>
              <a:t>, A., Ma, L. (2018).  “OPEC’s market power:  An empirical dominant firm model for the oil market”, </a:t>
            </a:r>
            <a:r>
              <a:rPr lang="en-US" sz="1300" i="1" dirty="0"/>
              <a:t>Energy Economics</a:t>
            </a:r>
            <a:r>
              <a:rPr lang="en-US" sz="1300" dirty="0"/>
              <a:t> 70, 98-115; </a:t>
            </a:r>
            <a:r>
              <a:rPr lang="en-US" sz="1300" dirty="0">
                <a:hlinkClick r:id="rId3"/>
              </a:rPr>
              <a:t>https://doi.org/10.1016/j.eneco.2017.11.009</a:t>
            </a:r>
            <a:r>
              <a:rPr lang="en-US" sz="1300" dirty="0"/>
              <a:t> </a:t>
            </a:r>
          </a:p>
          <a:p>
            <a:pPr marL="0" indent="0">
              <a:buNone/>
            </a:pPr>
            <a:r>
              <a:rPr lang="en-US" sz="1300" dirty="0" err="1"/>
              <a:t>Mork</a:t>
            </a:r>
            <a:r>
              <a:rPr lang="en-US" sz="1300" dirty="0"/>
              <a:t>, K.A. (1994).  “Business cycles and the oil market”, </a:t>
            </a:r>
            <a:r>
              <a:rPr lang="en-US" sz="1300" i="1" dirty="0"/>
              <a:t>Energy Journal</a:t>
            </a:r>
            <a:r>
              <a:rPr lang="en-US" sz="1300" dirty="0"/>
              <a:t> 15 (special issue), 15-38,</a:t>
            </a:r>
          </a:p>
          <a:p>
            <a:pPr marL="0" indent="0">
              <a:buNone/>
            </a:pPr>
            <a:r>
              <a:rPr lang="en-US" sz="1300" dirty="0">
                <a:hlinkClick r:id="rId4"/>
              </a:rPr>
              <a:t>http://dx.doi.org/10.5547/ISSN0195-6574-EJ-Vol15-NoSI-3</a:t>
            </a:r>
            <a:endParaRPr lang="en-US" sz="1300" dirty="0"/>
          </a:p>
          <a:p>
            <a:pPr marL="0" indent="0">
              <a:buNone/>
            </a:pPr>
            <a:r>
              <a:rPr lang="en-US" sz="1300" dirty="0" err="1"/>
              <a:t>Pindyck</a:t>
            </a:r>
            <a:r>
              <a:rPr lang="en-US" sz="1300" dirty="0"/>
              <a:t>, R.S. (1978).  “Gains to producers from the cartelization of exhaustible resources”, </a:t>
            </a:r>
            <a:r>
              <a:rPr lang="en-US" sz="1300" i="1" dirty="0"/>
              <a:t>Review of Economics and Statistics</a:t>
            </a:r>
            <a:r>
              <a:rPr lang="en-US" sz="1300" dirty="0"/>
              <a:t> 60:2, 238-251, </a:t>
            </a:r>
            <a:r>
              <a:rPr lang="en-US" sz="1300" dirty="0">
                <a:hlinkClick r:id="rId5"/>
              </a:rPr>
              <a:t>http://www.jstor.org/stable/1924977</a:t>
            </a:r>
            <a:endParaRPr lang="en-US" sz="1300" dirty="0"/>
          </a:p>
          <a:p>
            <a:pPr marL="0" indent="0">
              <a:buNone/>
            </a:pPr>
            <a:r>
              <a:rPr lang="en-US" sz="1300" dirty="0"/>
              <a:t>OPEC website:  </a:t>
            </a:r>
            <a:r>
              <a:rPr lang="en-US" sz="1300" dirty="0">
                <a:hlinkClick r:id="rId6"/>
              </a:rPr>
              <a:t>https://www.opec.org/opec_web/en/index.htm</a:t>
            </a:r>
            <a:r>
              <a:rPr lang="en-US" sz="1300" dirty="0"/>
              <a:t>, accessed July 11, 2020</a:t>
            </a:r>
          </a:p>
          <a:p>
            <a:pPr marL="0" indent="0">
              <a:buNone/>
            </a:pPr>
            <a:r>
              <a:rPr lang="en-US" sz="1300" dirty="0" err="1"/>
              <a:t>Pierru</a:t>
            </a:r>
            <a:r>
              <a:rPr lang="en-US" sz="1300" dirty="0"/>
              <a:t>, A., Smith, J.L., Almutairi, H. (2020).  “OPEC’s pursuit of market stability”, </a:t>
            </a:r>
            <a:r>
              <a:rPr lang="en-US" sz="1300" i="1" dirty="0"/>
              <a:t>Economics of Energy &amp; Environmental Policy</a:t>
            </a:r>
            <a:r>
              <a:rPr lang="en-US" sz="1300" dirty="0"/>
              <a:t> (forthcoming). DOI: 10.5547/2160-5890.9.2.apie</a:t>
            </a:r>
          </a:p>
          <a:p>
            <a:pPr marL="0" indent="0">
              <a:buNone/>
            </a:pPr>
            <a:r>
              <a:rPr lang="en-US" sz="1300" dirty="0"/>
              <a:t>Sampson, A. (1975). </a:t>
            </a:r>
            <a:r>
              <a:rPr lang="en-US" sz="1300" i="1" dirty="0"/>
              <a:t>The Seven Sisters : The Great Oil Companies and the World They Shaped</a:t>
            </a:r>
            <a:r>
              <a:rPr lang="en-US" sz="1300" dirty="0"/>
              <a:t>.  New York, New York:  Viking Press.  </a:t>
            </a:r>
            <a:r>
              <a:rPr lang="en-US" sz="1300" dirty="0">
                <a:hlinkClick r:id="rId7"/>
              </a:rPr>
              <a:t>https://doi.org/10.1177/000271627642500117</a:t>
            </a:r>
            <a:r>
              <a:rPr lang="en-US" sz="1300" dirty="0"/>
              <a:t> </a:t>
            </a:r>
          </a:p>
          <a:p>
            <a:pPr marL="0" indent="0">
              <a:buNone/>
            </a:pPr>
            <a:r>
              <a:rPr lang="en-US" sz="1300" dirty="0"/>
              <a:t>Vatter, M.H. (2017).  “OPEC’s kinked demand curve”, </a:t>
            </a:r>
            <a:r>
              <a:rPr lang="en-US" sz="1300" i="1" dirty="0"/>
              <a:t>Energy Economics</a:t>
            </a:r>
            <a:r>
              <a:rPr lang="en-US" sz="1300" dirty="0"/>
              <a:t> 63, 272-287. </a:t>
            </a:r>
            <a:r>
              <a:rPr lang="en-US" sz="1300" dirty="0">
                <a:hlinkClick r:id="rId8"/>
              </a:rPr>
              <a:t>http://dx.doi.org/10.1016/j.eneco.2017.02.010</a:t>
            </a:r>
            <a:endParaRPr lang="en-US" sz="1300" dirty="0"/>
          </a:p>
          <a:p>
            <a:pPr marL="0" indent="0">
              <a:buNone/>
            </a:pPr>
            <a:r>
              <a:rPr lang="en-US" sz="1300" dirty="0"/>
              <a:t>Vatter, M.H. (2018). “OPEC and the shale boom”, USAEE Working Paper.  </a:t>
            </a:r>
            <a:r>
              <a:rPr lang="en-US" sz="1300" dirty="0">
                <a:hlinkClick r:id="rId9"/>
              </a:rPr>
              <a:t>http://dx.doi.org/10.2139/ssrn.3188469</a:t>
            </a:r>
            <a:r>
              <a:rPr lang="en-US" sz="1300" dirty="0"/>
              <a:t> </a:t>
            </a:r>
          </a:p>
          <a:p>
            <a:pPr marL="0" indent="0">
              <a:buNone/>
            </a:pPr>
            <a:r>
              <a:rPr lang="en-US" sz="1300" dirty="0"/>
              <a:t>Vatter, M.H. (2019).  “OPEC’s risk premia and volatility in oil prices”, </a:t>
            </a:r>
            <a:r>
              <a:rPr lang="en-US" sz="1300" i="1" dirty="0"/>
              <a:t>International Advances in Economic Research</a:t>
            </a:r>
            <a:r>
              <a:rPr lang="en-US" sz="1300" dirty="0"/>
              <a:t> 25, 165-175. </a:t>
            </a:r>
            <a:r>
              <a:rPr lang="en-US" sz="1300" dirty="0">
                <a:hlinkClick r:id="rId10"/>
              </a:rPr>
              <a:t>https://doi.org/10.1007/s11294-019-09734-7</a:t>
            </a:r>
            <a:r>
              <a:rPr lang="en-US" sz="1300" dirty="0"/>
              <a:t> </a:t>
            </a:r>
          </a:p>
          <a:p>
            <a:pPr marL="0" indent="0">
              <a:buNone/>
            </a:pPr>
            <a:r>
              <a:rPr lang="en-US" sz="1300" dirty="0"/>
              <a:t>Vatter, M.H., Van </a:t>
            </a:r>
            <a:r>
              <a:rPr lang="en-US" sz="1300" dirty="0" err="1"/>
              <a:t>Vactor</a:t>
            </a:r>
            <a:r>
              <a:rPr lang="en-US" sz="1300" dirty="0"/>
              <a:t>, S.A., Coburn, T.C. (2020). “The Impact of U.S. shale oil on the global oil market: case study, Bakken Shale. USAEE Working Paper No. 20-452.  </a:t>
            </a:r>
            <a:r>
              <a:rPr lang="en-US" sz="1300" dirty="0">
                <a:hlinkClick r:id="rId11"/>
              </a:rPr>
              <a:t>http://dx.doi.org/10.2139/ssrn.3617185</a:t>
            </a:r>
            <a:r>
              <a:rPr lang="en-US" sz="1300" dirty="0"/>
              <a:t> </a:t>
            </a:r>
          </a:p>
        </p:txBody>
      </p:sp>
    </p:spTree>
    <p:extLst>
      <p:ext uri="{BB962C8B-B14F-4D97-AF65-F5344CB8AC3E}">
        <p14:creationId xmlns:p14="http://schemas.microsoft.com/office/powerpoint/2010/main" val="1664299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684CD-E551-46C2-BF95-931D802145F1}"/>
              </a:ext>
            </a:extLst>
          </p:cNvPr>
          <p:cNvSpPr>
            <a:spLocks noGrp="1"/>
          </p:cNvSpPr>
          <p:nvPr>
            <p:ph type="title"/>
          </p:nvPr>
        </p:nvSpPr>
        <p:spPr>
          <a:xfrm>
            <a:off x="465985" y="524923"/>
            <a:ext cx="5004601" cy="913259"/>
          </a:xfrm>
        </p:spPr>
        <p:txBody>
          <a:bodyPr/>
          <a:lstStyle/>
          <a:p>
            <a:r>
              <a:rPr lang="en-US" dirty="0"/>
              <a:t>The OPEC Era</a:t>
            </a:r>
          </a:p>
        </p:txBody>
      </p:sp>
      <p:sp>
        <p:nvSpPr>
          <p:cNvPr id="3" name="Content Placeholder 2">
            <a:extLst>
              <a:ext uri="{FF2B5EF4-FFF2-40B4-BE49-F238E27FC236}">
                <a16:creationId xmlns:a16="http://schemas.microsoft.com/office/drawing/2014/main" id="{3A09DC02-C7FB-4DFB-BE46-EF63BDD3075E}"/>
              </a:ext>
            </a:extLst>
          </p:cNvPr>
          <p:cNvSpPr>
            <a:spLocks noGrp="1"/>
          </p:cNvSpPr>
          <p:nvPr>
            <p:ph idx="1"/>
          </p:nvPr>
        </p:nvSpPr>
        <p:spPr>
          <a:xfrm>
            <a:off x="465985" y="1438182"/>
            <a:ext cx="5074328" cy="4962618"/>
          </a:xfrm>
        </p:spPr>
        <p:txBody>
          <a:bodyPr>
            <a:normAutofit/>
          </a:bodyPr>
          <a:lstStyle/>
          <a:p>
            <a:r>
              <a:rPr lang="en-US" sz="1800" dirty="0"/>
              <a:t>During the fifties and sixties, the world oil market was cartelized by a group of large firms known as the “Seven Sisters”, working in concert with the Texas Railroad Commission (TRR).  According to Sampson (1975), the Sisters had to collude tacitly and hide it from the U.S. Antitrust Division.  This led to stable prices.</a:t>
            </a:r>
          </a:p>
          <a:p>
            <a:r>
              <a:rPr lang="en-US" sz="1800" dirty="0"/>
              <a:t>On March 16, 1972, the TRR ended “</a:t>
            </a:r>
            <a:r>
              <a:rPr lang="en-US" sz="1800" dirty="0" err="1"/>
              <a:t>prorationing</a:t>
            </a:r>
            <a:r>
              <a:rPr lang="en-US" sz="1800" dirty="0"/>
              <a:t>” of private producers.</a:t>
            </a:r>
          </a:p>
          <a:p>
            <a:r>
              <a:rPr lang="en-US" sz="1800" dirty="0"/>
              <a:t>On October 6, 1973, Egypt and Syria attacked </a:t>
            </a:r>
            <a:r>
              <a:rPr lang="en-US" sz="1800" dirty="0" err="1"/>
              <a:t>Isreal</a:t>
            </a:r>
            <a:r>
              <a:rPr lang="en-US" sz="1800" dirty="0"/>
              <a:t>, which retaliated.  OPEC responded with a 5% cut in production on October 17, and the OPEC Era of oil pricing was under way.</a:t>
            </a:r>
          </a:p>
          <a:p>
            <a:r>
              <a:rPr lang="en-US" sz="1800" dirty="0"/>
              <a:t>During the OPEC Era, prices have been markedly more volatile than in the time of the Sisters and the TRR.</a:t>
            </a:r>
          </a:p>
        </p:txBody>
      </p:sp>
      <p:graphicFrame>
        <p:nvGraphicFramePr>
          <p:cNvPr id="9" name="Chart 8">
            <a:extLst>
              <a:ext uri="{FF2B5EF4-FFF2-40B4-BE49-F238E27FC236}">
                <a16:creationId xmlns:a16="http://schemas.microsoft.com/office/drawing/2014/main" id="{71624D26-35A3-4A38-ABA8-AF4CC6ADED83}"/>
              </a:ext>
            </a:extLst>
          </p:cNvPr>
          <p:cNvGraphicFramePr>
            <a:graphicFrameLocks/>
          </p:cNvGraphicFramePr>
          <p:nvPr>
            <p:extLst>
              <p:ext uri="{D42A27DB-BD31-4B8C-83A1-F6EECF244321}">
                <p14:modId xmlns:p14="http://schemas.microsoft.com/office/powerpoint/2010/main" val="939452922"/>
              </p:ext>
            </p:extLst>
          </p:nvPr>
        </p:nvGraphicFramePr>
        <p:xfrm>
          <a:off x="5470586" y="810087"/>
          <a:ext cx="6551720" cy="5522990"/>
        </p:xfrm>
        <a:graphic>
          <a:graphicData uri="http://schemas.openxmlformats.org/drawingml/2006/chart">
            <c:chart xmlns:c="http://schemas.openxmlformats.org/drawingml/2006/chart" xmlns:r="http://schemas.openxmlformats.org/officeDocument/2006/relationships" r:id="rId4"/>
          </a:graphicData>
        </a:graphic>
      </p:graphicFrame>
      <p:pic>
        <p:nvPicPr>
          <p:cNvPr id="4" name="Audio 3">
            <a:hlinkClick r:id="" action="ppaction://media"/>
            <a:extLst>
              <a:ext uri="{FF2B5EF4-FFF2-40B4-BE49-F238E27FC236}">
                <a16:creationId xmlns:a16="http://schemas.microsoft.com/office/drawing/2014/main" id="{046B3C04-2C27-45F6-B90C-8FA27DC136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5157373"/>
      </p:ext>
    </p:extLst>
  </p:cSld>
  <p:clrMapOvr>
    <a:masterClrMapping/>
  </p:clrMapOvr>
  <mc:AlternateContent xmlns:mc="http://schemas.openxmlformats.org/markup-compatibility/2006" xmlns:p14="http://schemas.microsoft.com/office/powerpoint/2010/main">
    <mc:Choice Requires="p14">
      <p:transition spd="slow" p14:dur="2000" advTm="62600"/>
    </mc:Choice>
    <mc:Fallback xmlns="">
      <p:transition spd="slow" advTm="62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34E14-249C-4909-BD4E-9CB307C12E3D}"/>
              </a:ext>
            </a:extLst>
          </p:cNvPr>
          <p:cNvSpPr>
            <a:spLocks noGrp="1"/>
          </p:cNvSpPr>
          <p:nvPr>
            <p:ph type="title"/>
          </p:nvPr>
        </p:nvSpPr>
        <p:spPr>
          <a:xfrm>
            <a:off x="838200" y="365125"/>
            <a:ext cx="10515600" cy="504887"/>
          </a:xfrm>
        </p:spPr>
        <p:txBody>
          <a:bodyPr>
            <a:normAutofit fontScale="90000"/>
          </a:bodyPr>
          <a:lstStyle/>
          <a:p>
            <a:r>
              <a:rPr lang="en-US" dirty="0"/>
              <a:t>Why the volatility?</a:t>
            </a:r>
          </a:p>
        </p:txBody>
      </p:sp>
      <p:sp>
        <p:nvSpPr>
          <p:cNvPr id="3" name="Content Placeholder 2">
            <a:extLst>
              <a:ext uri="{FF2B5EF4-FFF2-40B4-BE49-F238E27FC236}">
                <a16:creationId xmlns:a16="http://schemas.microsoft.com/office/drawing/2014/main" id="{3013FE1E-7A1A-4D94-B5C0-EE5F4FBD39B1}"/>
              </a:ext>
            </a:extLst>
          </p:cNvPr>
          <p:cNvSpPr>
            <a:spLocks noGrp="1"/>
          </p:cNvSpPr>
          <p:nvPr>
            <p:ph idx="1"/>
          </p:nvPr>
        </p:nvSpPr>
        <p:spPr>
          <a:xfrm>
            <a:off x="838200" y="1229557"/>
            <a:ext cx="10515600" cy="5628443"/>
          </a:xfrm>
        </p:spPr>
        <p:txBody>
          <a:bodyPr>
            <a:normAutofit fontScale="62500" lnSpcReduction="20000"/>
          </a:bodyPr>
          <a:lstStyle/>
          <a:p>
            <a:r>
              <a:rPr lang="en-US" sz="3200" dirty="0"/>
              <a:t>Unlike the Sisters, OPEC does not have to collude tacitly.</a:t>
            </a:r>
          </a:p>
          <a:p>
            <a:endParaRPr lang="en-US" sz="3200" dirty="0"/>
          </a:p>
          <a:p>
            <a:r>
              <a:rPr lang="en-US" sz="3200" dirty="0"/>
              <a:t>Short run net demand to OPEC is very inelastic, while long run net demand is much more elastic.  </a:t>
            </a:r>
            <a:r>
              <a:rPr lang="en-US" sz="3200" dirty="0" err="1"/>
              <a:t>Pindyck</a:t>
            </a:r>
            <a:r>
              <a:rPr lang="en-US" sz="3200" dirty="0"/>
              <a:t> (1978) found that this difference implied a U-shaped optimal time-path for price for OPEC, with a “price shock” at the outset.</a:t>
            </a:r>
          </a:p>
          <a:p>
            <a:endParaRPr lang="en-US" sz="3200" dirty="0"/>
          </a:p>
          <a:p>
            <a:r>
              <a:rPr lang="en-US" sz="3200" dirty="0"/>
              <a:t>Oil prices affect the world economy, an externality other cartels need not take into account.</a:t>
            </a:r>
          </a:p>
          <a:p>
            <a:pPr marL="0" indent="0">
              <a:buNone/>
            </a:pPr>
            <a:endParaRPr lang="en-US" sz="3000" dirty="0"/>
          </a:p>
          <a:p>
            <a:pPr lvl="1"/>
            <a:r>
              <a:rPr lang="en-US" sz="3000" dirty="0"/>
              <a:t>Increases in oil prices lower world GDP more than decreases in oil prices raise it.  </a:t>
            </a:r>
            <a:r>
              <a:rPr lang="en-US" sz="3000" dirty="0" err="1"/>
              <a:t>Mork</a:t>
            </a:r>
            <a:r>
              <a:rPr lang="en-US" sz="3000" dirty="0"/>
              <a:t> (1994) attributed this to downwardly sticky wages.  If everyone uses oil products to travel to work, then oil is a complement to labor in the production of everything, and an increase in the price of oil will cause unemployment if wages are sticky in the downward direction.  </a:t>
            </a:r>
          </a:p>
          <a:p>
            <a:pPr lvl="1"/>
            <a:endParaRPr lang="en-US" sz="3000" dirty="0"/>
          </a:p>
          <a:p>
            <a:pPr lvl="1"/>
            <a:r>
              <a:rPr lang="en-US" sz="3000" dirty="0"/>
              <a:t>The asymmetry means that there are multiple equilibrium prices for the cartel.  (It also implies that volatility lowers world GDP over time.)</a:t>
            </a:r>
          </a:p>
          <a:p>
            <a:pPr lvl="1"/>
            <a:endParaRPr lang="en-US" sz="3000" dirty="0"/>
          </a:p>
          <a:p>
            <a:pPr lvl="1"/>
            <a:r>
              <a:rPr lang="en-US" sz="3000" dirty="0"/>
              <a:t>Volatility in price gives OPEC a countercyclic stream of revenue, which, when securitized, can command a risk premium in financial markets.</a:t>
            </a:r>
          </a:p>
        </p:txBody>
      </p:sp>
      <p:pic>
        <p:nvPicPr>
          <p:cNvPr id="4" name="Audio 3">
            <a:hlinkClick r:id="" action="ppaction://media"/>
            <a:extLst>
              <a:ext uri="{FF2B5EF4-FFF2-40B4-BE49-F238E27FC236}">
                <a16:creationId xmlns:a16="http://schemas.microsoft.com/office/drawing/2014/main" id="{59FAFF0A-840E-43FD-8E15-ABA93E7C5B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10316242"/>
      </p:ext>
    </p:extLst>
  </p:cSld>
  <p:clrMapOvr>
    <a:masterClrMapping/>
  </p:clrMapOvr>
  <mc:AlternateContent xmlns:mc="http://schemas.openxmlformats.org/markup-compatibility/2006" xmlns:p14="http://schemas.microsoft.com/office/powerpoint/2010/main">
    <mc:Choice Requires="p14">
      <p:transition spd="slow" p14:dur="2000" advTm="97597"/>
    </mc:Choice>
    <mc:Fallback xmlns="">
      <p:transition spd="slow" advTm="97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3C4F7-6D32-480A-AF07-032E31EA4B25}"/>
              </a:ext>
            </a:extLst>
          </p:cNvPr>
          <p:cNvSpPr>
            <a:spLocks noGrp="1"/>
          </p:cNvSpPr>
          <p:nvPr>
            <p:ph type="title"/>
          </p:nvPr>
        </p:nvSpPr>
        <p:spPr>
          <a:xfrm>
            <a:off x="838200" y="302981"/>
            <a:ext cx="10515600" cy="975403"/>
          </a:xfrm>
        </p:spPr>
        <p:txBody>
          <a:bodyPr>
            <a:normAutofit/>
          </a:bodyPr>
          <a:lstStyle/>
          <a:p>
            <a:r>
              <a:rPr lang="en-US" sz="4000" dirty="0"/>
              <a:t>Asymmetry and multiple equilibria</a:t>
            </a:r>
          </a:p>
        </p:txBody>
      </p:sp>
      <p:sp>
        <p:nvSpPr>
          <p:cNvPr id="3" name="Content Placeholder 2">
            <a:extLst>
              <a:ext uri="{FF2B5EF4-FFF2-40B4-BE49-F238E27FC236}">
                <a16:creationId xmlns:a16="http://schemas.microsoft.com/office/drawing/2014/main" id="{0998A26F-B87A-4FCA-9E4C-8DDBDDE32069}"/>
              </a:ext>
            </a:extLst>
          </p:cNvPr>
          <p:cNvSpPr>
            <a:spLocks noGrp="1"/>
          </p:cNvSpPr>
          <p:nvPr>
            <p:ph idx="1"/>
          </p:nvPr>
        </p:nvSpPr>
        <p:spPr>
          <a:xfrm>
            <a:off x="838200" y="2088972"/>
            <a:ext cx="4967796" cy="568171"/>
          </a:xfrm>
        </p:spPr>
        <p:txBody>
          <a:bodyPr>
            <a:normAutofit lnSpcReduction="10000"/>
          </a:bodyPr>
          <a:lstStyle/>
          <a:p>
            <a:pPr marL="0" indent="0">
              <a:buNone/>
            </a:pPr>
            <a:r>
              <a:rPr lang="en-US" sz="1800" dirty="0"/>
              <a:t>If OPEC raises price, it has no incentive to return to the previous price.</a:t>
            </a:r>
          </a:p>
          <a:p>
            <a:pPr marL="0" indent="0">
              <a:buNone/>
            </a:pPr>
            <a:endParaRPr lang="en-US" sz="2400" dirty="0"/>
          </a:p>
        </p:txBody>
      </p:sp>
      <p:sp>
        <p:nvSpPr>
          <p:cNvPr id="4" name="Content Placeholder 2">
            <a:extLst>
              <a:ext uri="{FF2B5EF4-FFF2-40B4-BE49-F238E27FC236}">
                <a16:creationId xmlns:a16="http://schemas.microsoft.com/office/drawing/2014/main" id="{2DF58BB1-A5D9-456B-B300-DDF7A252B0D7}"/>
              </a:ext>
            </a:extLst>
          </p:cNvPr>
          <p:cNvSpPr txBox="1">
            <a:spLocks/>
          </p:cNvSpPr>
          <p:nvPr/>
        </p:nvSpPr>
        <p:spPr>
          <a:xfrm>
            <a:off x="6095999" y="2088972"/>
            <a:ext cx="5159406" cy="674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ln>
                  <a:solidFill>
                    <a:schemeClr val="bg2">
                      <a:lumMod val="10000"/>
                    </a:schemeClr>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ln>
                  <a:solidFill>
                    <a:schemeClr val="bg2">
                      <a:lumMod val="10000"/>
                    </a:schemeClr>
                  </a:solidFill>
                </a:ln>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ln>
                  <a:solidFill>
                    <a:schemeClr val="bg2">
                      <a:lumMod val="10000"/>
                    </a:schemeClr>
                  </a:solidFill>
                </a:ln>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ln>
                  <a:solidFill>
                    <a:schemeClr val="bg2">
                      <a:lumMod val="10000"/>
                    </a:schemeClr>
                  </a:solidFill>
                </a:ln>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ln>
                  <a:solidFill>
                    <a:schemeClr val="bg2">
                      <a:lumMod val="10000"/>
                    </a:schemeClr>
                  </a:solidFill>
                </a:ln>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If net demand to OPEC increases, OPEC has no incentive to increase production.</a:t>
            </a:r>
          </a:p>
          <a:p>
            <a:pPr marL="0" indent="0">
              <a:buFont typeface="Arial" panose="020B0604020202020204" pitchFamily="34" charset="0"/>
              <a:buNone/>
            </a:pPr>
            <a:endParaRPr lang="en-US" sz="2400" dirty="0"/>
          </a:p>
        </p:txBody>
      </p:sp>
      <p:sp>
        <p:nvSpPr>
          <p:cNvPr id="5" name="TextBox 4">
            <a:extLst>
              <a:ext uri="{FF2B5EF4-FFF2-40B4-BE49-F238E27FC236}">
                <a16:creationId xmlns:a16="http://schemas.microsoft.com/office/drawing/2014/main" id="{1DC6DDEF-EC6B-41DA-B611-601EC3533E2F}"/>
              </a:ext>
            </a:extLst>
          </p:cNvPr>
          <p:cNvSpPr txBox="1"/>
          <p:nvPr/>
        </p:nvSpPr>
        <p:spPr>
          <a:xfrm>
            <a:off x="838200" y="1070639"/>
            <a:ext cx="10756037" cy="969496"/>
          </a:xfrm>
          <a:prstGeom prst="rect">
            <a:avLst/>
          </a:prstGeom>
          <a:noFill/>
        </p:spPr>
        <p:txBody>
          <a:bodyPr wrap="square" rtlCol="0">
            <a:spAutoFit/>
          </a:bodyPr>
          <a:lstStyle/>
          <a:p>
            <a:pPr marL="285750" indent="-285750">
              <a:buFont typeface="Arial" panose="020B0604020202020204" pitchFamily="34" charset="0"/>
              <a:buChar char="•"/>
            </a:pPr>
            <a:r>
              <a:rPr lang="en-US" sz="1900" b="1" dirty="0">
                <a:ln>
                  <a:solidFill>
                    <a:srgbClr val="000000"/>
                  </a:solidFill>
                </a:ln>
              </a:rPr>
              <a:t>The asymmetric relationship of GDP to the price of oil means that OPEC’s marginal revenue for an increase in price exceeds its marginal revenue for a decrease in price. Marginal cost runs through the gap over a range of prices, all of which are equilibria.</a:t>
            </a:r>
          </a:p>
        </p:txBody>
      </p:sp>
      <p:pic>
        <p:nvPicPr>
          <p:cNvPr id="11" name="Picture 10">
            <a:extLst>
              <a:ext uri="{FF2B5EF4-FFF2-40B4-BE49-F238E27FC236}">
                <a16:creationId xmlns:a16="http://schemas.microsoft.com/office/drawing/2014/main" id="{14AC575C-4D66-4CBF-8164-932191921FB0}"/>
              </a:ext>
            </a:extLst>
          </p:cNvPr>
          <p:cNvPicPr>
            <a:picLocks noChangeAspect="1"/>
          </p:cNvPicPr>
          <p:nvPr/>
        </p:nvPicPr>
        <p:blipFill>
          <a:blip r:embed="rId4"/>
          <a:stretch>
            <a:fillRect/>
          </a:stretch>
        </p:blipFill>
        <p:spPr>
          <a:xfrm>
            <a:off x="6190878" y="2812059"/>
            <a:ext cx="3995917" cy="3808316"/>
          </a:xfrm>
          <a:prstGeom prst="rect">
            <a:avLst/>
          </a:prstGeom>
          <a:solidFill>
            <a:srgbClr val="FFD243"/>
          </a:solidFill>
        </p:spPr>
      </p:pic>
      <p:pic>
        <p:nvPicPr>
          <p:cNvPr id="12" name="Picture 11">
            <a:extLst>
              <a:ext uri="{FF2B5EF4-FFF2-40B4-BE49-F238E27FC236}">
                <a16:creationId xmlns:a16="http://schemas.microsoft.com/office/drawing/2014/main" id="{91393AEE-6E11-4A0A-83A2-AE4F6E5999D3}"/>
              </a:ext>
            </a:extLst>
          </p:cNvPr>
          <p:cNvPicPr>
            <a:picLocks noChangeAspect="1"/>
          </p:cNvPicPr>
          <p:nvPr/>
        </p:nvPicPr>
        <p:blipFill>
          <a:blip r:embed="rId5"/>
          <a:stretch>
            <a:fillRect/>
          </a:stretch>
        </p:blipFill>
        <p:spPr>
          <a:xfrm>
            <a:off x="926523" y="2812058"/>
            <a:ext cx="3975347" cy="3808316"/>
          </a:xfrm>
          <a:prstGeom prst="rect">
            <a:avLst/>
          </a:prstGeom>
          <a:solidFill>
            <a:srgbClr val="FFD243"/>
          </a:solidFill>
        </p:spPr>
      </p:pic>
      <p:pic>
        <p:nvPicPr>
          <p:cNvPr id="6" name="Audio 5">
            <a:hlinkClick r:id="" action="ppaction://media"/>
            <a:extLst>
              <a:ext uri="{FF2B5EF4-FFF2-40B4-BE49-F238E27FC236}">
                <a16:creationId xmlns:a16="http://schemas.microsoft.com/office/drawing/2014/main" id="{6EF1DFDD-C7D2-48A0-9D07-CE15C45349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80861880"/>
      </p:ext>
    </p:extLst>
  </p:cSld>
  <p:clrMapOvr>
    <a:masterClrMapping/>
  </p:clrMapOvr>
  <mc:AlternateContent xmlns:mc="http://schemas.openxmlformats.org/markup-compatibility/2006" xmlns:p14="http://schemas.microsoft.com/office/powerpoint/2010/main">
    <mc:Choice Requires="p14">
      <p:transition spd="slow" p14:dur="2000" advTm="46165"/>
    </mc:Choice>
    <mc:Fallback xmlns="">
      <p:transition spd="slow" advTm="46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6102A-E482-4587-9E6D-63173DBEA0FF}"/>
              </a:ext>
            </a:extLst>
          </p:cNvPr>
          <p:cNvSpPr>
            <a:spLocks noGrp="1"/>
          </p:cNvSpPr>
          <p:nvPr>
            <p:ph type="title"/>
          </p:nvPr>
        </p:nvSpPr>
        <p:spPr>
          <a:xfrm>
            <a:off x="838200" y="365126"/>
            <a:ext cx="10515600" cy="797850"/>
          </a:xfrm>
        </p:spPr>
        <p:txBody>
          <a:bodyPr/>
          <a:lstStyle/>
          <a:p>
            <a:r>
              <a:rPr lang="en-US" dirty="0"/>
              <a:t>Quantifying the range</a:t>
            </a:r>
          </a:p>
        </p:txBody>
      </p:sp>
      <p:sp>
        <p:nvSpPr>
          <p:cNvPr id="3" name="Content Placeholder 2">
            <a:extLst>
              <a:ext uri="{FF2B5EF4-FFF2-40B4-BE49-F238E27FC236}">
                <a16:creationId xmlns:a16="http://schemas.microsoft.com/office/drawing/2014/main" id="{F022C5CA-767B-4EA2-81AD-2D8CF4EA6B3C}"/>
              </a:ext>
            </a:extLst>
          </p:cNvPr>
          <p:cNvSpPr>
            <a:spLocks noGrp="1"/>
          </p:cNvSpPr>
          <p:nvPr>
            <p:ph idx="1"/>
          </p:nvPr>
        </p:nvSpPr>
        <p:spPr>
          <a:xfrm>
            <a:off x="838200" y="1162976"/>
            <a:ext cx="10515600" cy="5468643"/>
          </a:xfrm>
        </p:spPr>
        <p:txBody>
          <a:bodyPr>
            <a:normAutofit lnSpcReduction="10000"/>
          </a:bodyPr>
          <a:lstStyle/>
          <a:p>
            <a:r>
              <a:rPr lang="en-US" dirty="0"/>
              <a:t>In 2019 QIV, the price of Brent averaged $63.41/bbl.</a:t>
            </a:r>
          </a:p>
          <a:p>
            <a:r>
              <a:rPr lang="en-US" dirty="0"/>
              <a:t>Updating the model from Vatter (2017), the corresponding long run marginal revenue gap ranged from $14.81 for a decrease in price to $26.76 for an increase in price.</a:t>
            </a:r>
          </a:p>
          <a:p>
            <a:r>
              <a:rPr lang="en-US" dirty="0"/>
              <a:t>If OPEC’s long run marginal cost was $20.00/</a:t>
            </a:r>
            <a:r>
              <a:rPr lang="en-US" dirty="0" err="1"/>
              <a:t>bbl</a:t>
            </a:r>
            <a:r>
              <a:rPr lang="en-US" dirty="0"/>
              <a:t>, long run equilibrium prices ranged from $50.62 to $74.41.</a:t>
            </a:r>
          </a:p>
          <a:p>
            <a:r>
              <a:rPr lang="en-US" dirty="0"/>
              <a:t>Within-quarter, if OPEC cared nothing about subsequent “demand destruction”, at a lifting cost of $3.00/</a:t>
            </a:r>
            <a:r>
              <a:rPr lang="en-US" dirty="0" err="1"/>
              <a:t>bbl</a:t>
            </a:r>
            <a:r>
              <a:rPr lang="en-US" dirty="0"/>
              <a:t>, equilibrium prices would have ranged from $1,073 to $1,108.  </a:t>
            </a:r>
          </a:p>
          <a:p>
            <a:r>
              <a:rPr lang="en-US" dirty="0"/>
              <a:t>Of course, OPEC does care about subsequent demand destruction, but the higher OPEC’s discount rate, the greater its optimal temporary price shock.</a:t>
            </a:r>
          </a:p>
        </p:txBody>
      </p:sp>
      <p:pic>
        <p:nvPicPr>
          <p:cNvPr id="4" name="Audio 3">
            <a:hlinkClick r:id="" action="ppaction://media"/>
            <a:extLst>
              <a:ext uri="{FF2B5EF4-FFF2-40B4-BE49-F238E27FC236}">
                <a16:creationId xmlns:a16="http://schemas.microsoft.com/office/drawing/2014/main" id="{FDF2970E-03C1-4DFC-8690-3252E880FA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96061272"/>
      </p:ext>
    </p:extLst>
  </p:cSld>
  <p:clrMapOvr>
    <a:masterClrMapping/>
  </p:clrMapOvr>
  <mc:AlternateContent xmlns:mc="http://schemas.openxmlformats.org/markup-compatibility/2006" xmlns:p14="http://schemas.microsoft.com/office/powerpoint/2010/main">
    <mc:Choice Requires="p14">
      <p:transition spd="slow" p14:dur="2000" advTm="80259"/>
    </mc:Choice>
    <mc:Fallback xmlns="">
      <p:transition spd="slow" advTm="80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7C599-80DB-424B-8C57-13596456DBF9}"/>
              </a:ext>
            </a:extLst>
          </p:cNvPr>
          <p:cNvSpPr>
            <a:spLocks noGrp="1"/>
          </p:cNvSpPr>
          <p:nvPr>
            <p:ph type="title"/>
          </p:nvPr>
        </p:nvSpPr>
        <p:spPr>
          <a:xfrm>
            <a:off x="838200" y="365125"/>
            <a:ext cx="10515600" cy="859993"/>
          </a:xfrm>
        </p:spPr>
        <p:txBody>
          <a:bodyPr/>
          <a:lstStyle/>
          <a:p>
            <a:r>
              <a:rPr lang="en-US" dirty="0"/>
              <a:t>Countercyclic revenue</a:t>
            </a:r>
          </a:p>
        </p:txBody>
      </p:sp>
      <p:sp>
        <p:nvSpPr>
          <p:cNvPr id="3" name="Content Placeholder 2">
            <a:extLst>
              <a:ext uri="{FF2B5EF4-FFF2-40B4-BE49-F238E27FC236}">
                <a16:creationId xmlns:a16="http://schemas.microsoft.com/office/drawing/2014/main" id="{6A61F056-85A5-4BD3-B8B9-C25EA3D6FDCB}"/>
              </a:ext>
            </a:extLst>
          </p:cNvPr>
          <p:cNvSpPr>
            <a:spLocks noGrp="1"/>
          </p:cNvSpPr>
          <p:nvPr>
            <p:ph idx="1"/>
          </p:nvPr>
        </p:nvSpPr>
        <p:spPr>
          <a:xfrm>
            <a:off x="838200" y="1935331"/>
            <a:ext cx="10515600" cy="3815503"/>
          </a:xfrm>
        </p:spPr>
        <p:txBody>
          <a:bodyPr>
            <a:normAutofit/>
          </a:bodyPr>
          <a:lstStyle/>
          <a:p>
            <a:r>
              <a:rPr lang="en-US" sz="3600" dirty="0"/>
              <a:t>An asset that pays high returns when the market is down sells for a high price.</a:t>
            </a:r>
          </a:p>
          <a:p>
            <a:endParaRPr lang="en-US" sz="3600" dirty="0"/>
          </a:p>
          <a:p>
            <a:r>
              <a:rPr lang="en-US" sz="3600" dirty="0"/>
              <a:t>Increases in oil prices lower world GDP, so OPEC’s stream of revenues has greater value in financial markets when oil prices are volatile.</a:t>
            </a:r>
          </a:p>
        </p:txBody>
      </p:sp>
      <p:pic>
        <p:nvPicPr>
          <p:cNvPr id="4" name="Audio 3">
            <a:hlinkClick r:id="" action="ppaction://media"/>
            <a:extLst>
              <a:ext uri="{FF2B5EF4-FFF2-40B4-BE49-F238E27FC236}">
                <a16:creationId xmlns:a16="http://schemas.microsoft.com/office/drawing/2014/main" id="{6A77A332-520C-4088-9E6D-E8CBB66F8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64148921"/>
      </p:ext>
    </p:extLst>
  </p:cSld>
  <p:clrMapOvr>
    <a:masterClrMapping/>
  </p:clrMapOvr>
  <mc:AlternateContent xmlns:mc="http://schemas.openxmlformats.org/markup-compatibility/2006" xmlns:p14="http://schemas.microsoft.com/office/powerpoint/2010/main">
    <mc:Choice Requires="p14">
      <p:transition spd="slow" p14:dur="2000" advTm="29492"/>
    </mc:Choice>
    <mc:Fallback xmlns="">
      <p:transition spd="slow" advTm="29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7FDA-AD52-41BC-ACFF-D24C3FF8EB89}"/>
              </a:ext>
            </a:extLst>
          </p:cNvPr>
          <p:cNvSpPr>
            <a:spLocks noGrp="1"/>
          </p:cNvSpPr>
          <p:nvPr>
            <p:ph type="title"/>
          </p:nvPr>
        </p:nvSpPr>
        <p:spPr/>
        <p:txBody>
          <a:bodyPr>
            <a:normAutofit/>
          </a:bodyPr>
          <a:lstStyle/>
          <a:p>
            <a:r>
              <a:rPr lang="en-US" sz="4200" dirty="0"/>
              <a:t>OPEC’s revenues and the macroeconomy</a:t>
            </a:r>
          </a:p>
        </p:txBody>
      </p:sp>
      <p:sp>
        <p:nvSpPr>
          <p:cNvPr id="3" name="Content Placeholder 2">
            <a:extLst>
              <a:ext uri="{FF2B5EF4-FFF2-40B4-BE49-F238E27FC236}">
                <a16:creationId xmlns:a16="http://schemas.microsoft.com/office/drawing/2014/main" id="{B9A0061F-90A9-4864-B72D-64DBAB306360}"/>
              </a:ext>
            </a:extLst>
          </p:cNvPr>
          <p:cNvSpPr>
            <a:spLocks noGrp="1"/>
          </p:cNvSpPr>
          <p:nvPr>
            <p:ph idx="1"/>
          </p:nvPr>
        </p:nvSpPr>
        <p:spPr>
          <a:xfrm>
            <a:off x="838200" y="1597981"/>
            <a:ext cx="10515600" cy="4765413"/>
          </a:xfrm>
        </p:spPr>
        <p:txBody>
          <a:bodyPr>
            <a:normAutofit fontScale="92500" lnSpcReduction="10000"/>
          </a:bodyPr>
          <a:lstStyle/>
          <a:p>
            <a:r>
              <a:rPr lang="en-US" dirty="0"/>
              <a:t>In monthly data covering January 1974 to June 2017, personal consumption expenditures in the U.S. correlate positively with OPEC’s revenues, so it would appear that OPEC has nothing to gain here from volatility.</a:t>
            </a:r>
          </a:p>
          <a:p>
            <a:r>
              <a:rPr lang="en-US" dirty="0"/>
              <a:t>I have shown, though, in Vatter (2019), that personal consumption in the U.S. is very negatively related to changes in OPEC’s revenues that are driven by exogenous changes in the price of oil.</a:t>
            </a:r>
          </a:p>
          <a:p>
            <a:r>
              <a:rPr lang="en-US" dirty="0"/>
              <a:t>I also showed that, though positively related, OPEC’s revenues are extremely insensitive to exogenous changes in U.S., Chinese, and European personal consumption spending, so they can also be used to hedge systematic risk, even if OPEC lets price increase some with macroeconomic activity.</a:t>
            </a:r>
          </a:p>
          <a:p>
            <a:endParaRPr lang="en-US" dirty="0"/>
          </a:p>
        </p:txBody>
      </p:sp>
      <p:pic>
        <p:nvPicPr>
          <p:cNvPr id="4" name="Audio 3">
            <a:hlinkClick r:id="" action="ppaction://media"/>
            <a:extLst>
              <a:ext uri="{FF2B5EF4-FFF2-40B4-BE49-F238E27FC236}">
                <a16:creationId xmlns:a16="http://schemas.microsoft.com/office/drawing/2014/main" id="{9C1196DE-34D2-4180-9592-D6CC53B5B2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91911855"/>
      </p:ext>
    </p:extLst>
  </p:cSld>
  <p:clrMapOvr>
    <a:masterClrMapping/>
  </p:clrMapOvr>
  <mc:AlternateContent xmlns:mc="http://schemas.openxmlformats.org/markup-compatibility/2006" xmlns:p14="http://schemas.microsoft.com/office/powerpoint/2010/main">
    <mc:Choice Requires="p14">
      <p:transition spd="slow" p14:dur="2000" advTm="70848"/>
    </mc:Choice>
    <mc:Fallback xmlns="">
      <p:transition spd="slow" advTm="70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A8C0-A310-4500-AEB7-5C73A0E01D28}"/>
              </a:ext>
            </a:extLst>
          </p:cNvPr>
          <p:cNvSpPr>
            <a:spLocks noGrp="1"/>
          </p:cNvSpPr>
          <p:nvPr>
            <p:ph type="title"/>
          </p:nvPr>
        </p:nvSpPr>
        <p:spPr>
          <a:xfrm>
            <a:off x="838200" y="365126"/>
            <a:ext cx="10515600" cy="851116"/>
          </a:xfrm>
        </p:spPr>
        <p:txBody>
          <a:bodyPr/>
          <a:lstStyle/>
          <a:p>
            <a:r>
              <a:rPr lang="en-US" dirty="0"/>
              <a:t>Saudi Arabia:  The swing producer</a:t>
            </a:r>
          </a:p>
        </p:txBody>
      </p:sp>
      <p:sp>
        <p:nvSpPr>
          <p:cNvPr id="3" name="Content Placeholder 2">
            <a:extLst>
              <a:ext uri="{FF2B5EF4-FFF2-40B4-BE49-F238E27FC236}">
                <a16:creationId xmlns:a16="http://schemas.microsoft.com/office/drawing/2014/main" id="{6E3C4E9D-FCBD-49E1-A81E-A20133F2ED43}"/>
              </a:ext>
            </a:extLst>
          </p:cNvPr>
          <p:cNvSpPr>
            <a:spLocks noGrp="1"/>
          </p:cNvSpPr>
          <p:nvPr>
            <p:ph idx="1"/>
          </p:nvPr>
        </p:nvSpPr>
        <p:spPr>
          <a:xfrm>
            <a:off x="838200" y="1322773"/>
            <a:ext cx="5402802" cy="4953740"/>
          </a:xfrm>
        </p:spPr>
        <p:txBody>
          <a:bodyPr>
            <a:normAutofit/>
          </a:bodyPr>
          <a:lstStyle/>
          <a:p>
            <a:r>
              <a:rPr lang="en-US" sz="2100" dirty="0"/>
              <a:t>During the 44 largest month-to-month percentage drops in non-Saudi OPEC production since 1973, Saudi Arabia increased production 12 times, left production unchanged 10 times, and decreased production 22 times; during 11 of these, the percentage drop in Saudi production exceeded that in non-Saudi production.</a:t>
            </a:r>
          </a:p>
          <a:p>
            <a:endParaRPr lang="en-US" sz="2100" dirty="0"/>
          </a:p>
          <a:p>
            <a:r>
              <a:rPr lang="en-US" sz="2100" dirty="0"/>
              <a:t>Saudi Arabia does not generally use its position of leadership in the cartel to stabilize the market.</a:t>
            </a:r>
          </a:p>
        </p:txBody>
      </p:sp>
      <p:graphicFrame>
        <p:nvGraphicFramePr>
          <p:cNvPr id="5" name="Chart 4">
            <a:extLst>
              <a:ext uri="{FF2B5EF4-FFF2-40B4-BE49-F238E27FC236}">
                <a16:creationId xmlns:a16="http://schemas.microsoft.com/office/drawing/2014/main" id="{33AA1215-AB95-4DD0-B308-E762CA8FA36F}"/>
              </a:ext>
            </a:extLst>
          </p:cNvPr>
          <p:cNvGraphicFramePr>
            <a:graphicFrameLocks/>
          </p:cNvGraphicFramePr>
          <p:nvPr>
            <p:extLst>
              <p:ext uri="{D42A27DB-BD31-4B8C-83A1-F6EECF244321}">
                <p14:modId xmlns:p14="http://schemas.microsoft.com/office/powerpoint/2010/main" val="3314345055"/>
              </p:ext>
            </p:extLst>
          </p:nvPr>
        </p:nvGraphicFramePr>
        <p:xfrm>
          <a:off x="7048500" y="1322772"/>
          <a:ext cx="4762500" cy="4811697"/>
        </p:xfrm>
        <a:graphic>
          <a:graphicData uri="http://schemas.openxmlformats.org/drawingml/2006/chart">
            <c:chart xmlns:c="http://schemas.openxmlformats.org/drawingml/2006/chart" xmlns:r="http://schemas.openxmlformats.org/officeDocument/2006/relationships" r:id="rId4"/>
          </a:graphicData>
        </a:graphic>
      </p:graphicFrame>
      <p:pic>
        <p:nvPicPr>
          <p:cNvPr id="7" name="Audio 6">
            <a:hlinkClick r:id="" action="ppaction://media"/>
            <a:extLst>
              <a:ext uri="{FF2B5EF4-FFF2-40B4-BE49-F238E27FC236}">
                <a16:creationId xmlns:a16="http://schemas.microsoft.com/office/drawing/2014/main" id="{C1C4B003-B884-4ECA-84CF-FAA7C386F6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93937608"/>
      </p:ext>
    </p:extLst>
  </p:cSld>
  <p:clrMapOvr>
    <a:masterClrMapping/>
  </p:clrMapOvr>
  <mc:AlternateContent xmlns:mc="http://schemas.openxmlformats.org/markup-compatibility/2006" xmlns:p14="http://schemas.microsoft.com/office/powerpoint/2010/main">
    <mc:Choice Requires="p14">
      <p:transition spd="slow" p14:dur="2000" advTm="41234"/>
    </mc:Choice>
    <mc:Fallback xmlns="">
      <p:transition spd="slow" advTm="41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EE939-0F98-45C3-B3AF-A13CAEE0A59C}"/>
              </a:ext>
            </a:extLst>
          </p:cNvPr>
          <p:cNvSpPr>
            <a:spLocks noGrp="1"/>
          </p:cNvSpPr>
          <p:nvPr>
            <p:ph type="title"/>
          </p:nvPr>
        </p:nvSpPr>
        <p:spPr/>
        <p:txBody>
          <a:bodyPr/>
          <a:lstStyle/>
          <a:p>
            <a:r>
              <a:rPr lang="en-US" dirty="0"/>
              <a:t>Examples</a:t>
            </a:r>
          </a:p>
        </p:txBody>
      </p:sp>
      <p:sp>
        <p:nvSpPr>
          <p:cNvPr id="3" name="Content Placeholder 2">
            <a:extLst>
              <a:ext uri="{FF2B5EF4-FFF2-40B4-BE49-F238E27FC236}">
                <a16:creationId xmlns:a16="http://schemas.microsoft.com/office/drawing/2014/main" id="{5D823840-AFDB-4F28-A950-9FBF5176BD9D}"/>
              </a:ext>
            </a:extLst>
          </p:cNvPr>
          <p:cNvSpPr>
            <a:spLocks noGrp="1"/>
          </p:cNvSpPr>
          <p:nvPr>
            <p:ph idx="1"/>
          </p:nvPr>
        </p:nvSpPr>
        <p:spPr/>
        <p:txBody>
          <a:bodyPr>
            <a:normAutofit fontScale="77500" lnSpcReduction="20000"/>
          </a:bodyPr>
          <a:lstStyle/>
          <a:p>
            <a:r>
              <a:rPr lang="en-US" dirty="0">
                <a:ln>
                  <a:solidFill>
                    <a:srgbClr val="000000"/>
                  </a:solidFill>
                </a:ln>
              </a:rPr>
              <a:t>“…in 1978–80, the oil price tripled for the usual reason:  not that wells were giving out but because OPEC nations, particularly Saudi Arabia, shut in production rather than let it expand to make up for Iranian fluctuations.”  -  Morris Adelman (2004)</a:t>
            </a:r>
          </a:p>
          <a:p>
            <a:endParaRPr lang="en-US" dirty="0">
              <a:ln>
                <a:solidFill>
                  <a:srgbClr val="000000"/>
                </a:solidFill>
              </a:ln>
            </a:endParaRPr>
          </a:p>
          <a:p>
            <a:r>
              <a:rPr lang="en-US" dirty="0">
                <a:ln>
                  <a:solidFill>
                    <a:srgbClr val="000000"/>
                  </a:solidFill>
                </a:ln>
              </a:rPr>
              <a:t>When Libyan production plummeted in February and March of 2011 as the Gadhafi government fell, the Saudis decreased their own.  According to a Reuters article dated April 18, 2011,</a:t>
            </a:r>
          </a:p>
          <a:p>
            <a:endParaRPr lang="en-US" dirty="0">
              <a:ln>
                <a:solidFill>
                  <a:srgbClr val="000000"/>
                </a:solidFill>
              </a:ln>
            </a:endParaRPr>
          </a:p>
          <a:p>
            <a:pPr marL="457200" lvl="1" indent="0">
              <a:buNone/>
            </a:pPr>
            <a:r>
              <a:rPr lang="en-US" dirty="0">
                <a:ln>
                  <a:solidFill>
                    <a:srgbClr val="000000"/>
                  </a:solidFill>
                </a:ln>
              </a:rPr>
              <a:t>Saudi Arabia's oil minister said on Sunday the kingdom had slashed output by 800,000 barrels per day in March due to oversupply, sending the strongest signal yet that OPEC will not act to quell soaring prices.  Consumers have urged the exporters' group to pump more crude to put a cap on oil, which surged to more than $127 a barrel this month, its highest level in 2 1/2 years amid unrest in North Africa and the Middle East. Oil Ministers from Kuwait and the United Arab Emirates echoed Saudi Arabia's Ali al-</a:t>
            </a:r>
            <a:r>
              <a:rPr lang="en-US" dirty="0" err="1">
                <a:ln>
                  <a:solidFill>
                    <a:srgbClr val="000000"/>
                  </a:solidFill>
                </a:ln>
              </a:rPr>
              <a:t>Naimi's</a:t>
            </a:r>
            <a:r>
              <a:rPr lang="en-US" dirty="0">
                <a:ln>
                  <a:solidFill>
                    <a:srgbClr val="000000"/>
                  </a:solidFill>
                </a:ln>
              </a:rPr>
              <a:t> concerns about oversupply and said rocketing crude prices were out of the hands of OPEC, which next meets in June.</a:t>
            </a:r>
          </a:p>
          <a:p>
            <a:endParaRPr lang="en-US" dirty="0">
              <a:ln>
                <a:solidFill>
                  <a:srgbClr val="000000"/>
                </a:solidFill>
              </a:ln>
            </a:endParaRPr>
          </a:p>
          <a:p>
            <a:endParaRPr lang="en-US" dirty="0"/>
          </a:p>
        </p:txBody>
      </p:sp>
      <p:pic>
        <p:nvPicPr>
          <p:cNvPr id="4" name="Audio 3">
            <a:hlinkClick r:id="" action="ppaction://media"/>
            <a:extLst>
              <a:ext uri="{FF2B5EF4-FFF2-40B4-BE49-F238E27FC236}">
                <a16:creationId xmlns:a16="http://schemas.microsoft.com/office/drawing/2014/main" id="{209A540D-7D27-4990-89C0-4B669097B7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51598615"/>
      </p:ext>
    </p:extLst>
  </p:cSld>
  <p:clrMapOvr>
    <a:masterClrMapping/>
  </p:clrMapOvr>
  <mc:AlternateContent xmlns:mc="http://schemas.openxmlformats.org/markup-compatibility/2006" xmlns:p14="http://schemas.microsoft.com/office/powerpoint/2010/main">
    <mc:Choice Requires="p14">
      <p:transition spd="slow" p14:dur="2000" advTm="99888"/>
    </mc:Choice>
    <mc:Fallback xmlns="">
      <p:transition spd="slow" advTm="99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ustom 2">
      <a:dk1>
        <a:srgbClr val="BF9000"/>
      </a:dk1>
      <a:lt1>
        <a:srgbClr val="BF9000"/>
      </a:lt1>
      <a:dk2>
        <a:srgbClr val="BF9000"/>
      </a:dk2>
      <a:lt2>
        <a:srgbClr val="BF9000"/>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1226</TotalTime>
  <Words>1909</Words>
  <Application>Microsoft Office PowerPoint</Application>
  <PresentationFormat>Widescreen</PresentationFormat>
  <Paragraphs>81</Paragraphs>
  <Slides>13</Slides>
  <Notes>0</Notes>
  <HiddenSlides>0</HiddenSlides>
  <MMClips>12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Segoe UI</vt:lpstr>
      <vt:lpstr>Office Theme</vt:lpstr>
      <vt:lpstr>OPEC as a Destabilizing Influence</vt:lpstr>
      <vt:lpstr>The OPEC Era</vt:lpstr>
      <vt:lpstr>Why the volatility?</vt:lpstr>
      <vt:lpstr>Asymmetry and multiple equilibria</vt:lpstr>
      <vt:lpstr>Quantifying the range</vt:lpstr>
      <vt:lpstr>Countercyclic revenue</vt:lpstr>
      <vt:lpstr>OPEC’s revenues and the macroeconomy</vt:lpstr>
      <vt:lpstr>Saudi Arabia:  The swing producer</vt:lpstr>
      <vt:lpstr>Examples</vt:lpstr>
      <vt:lpstr>Impact of the shale boom</vt:lpstr>
      <vt:lpstr>Impact of the shale boom</vt:lpstr>
      <vt:lpstr>Disagreement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Vatter</dc:creator>
  <cp:lastModifiedBy>Marc Vatter</cp:lastModifiedBy>
  <cp:revision>127</cp:revision>
  <dcterms:created xsi:type="dcterms:W3CDTF">2020-07-05T03:51:10Z</dcterms:created>
  <dcterms:modified xsi:type="dcterms:W3CDTF">2020-07-21T05:40:26Z</dcterms:modified>
</cp:coreProperties>
</file>